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0"/>
  </p:notesMasterIdLst>
  <p:sldIdLst>
    <p:sldId id="256" r:id="rId2"/>
    <p:sldId id="257" r:id="rId3"/>
    <p:sldId id="269" r:id="rId4"/>
    <p:sldId id="258" r:id="rId5"/>
    <p:sldId id="259" r:id="rId6"/>
    <p:sldId id="260" r:id="rId7"/>
    <p:sldId id="261" r:id="rId8"/>
    <p:sldId id="262" r:id="rId9"/>
    <p:sldId id="263" r:id="rId10"/>
    <p:sldId id="264" r:id="rId11"/>
    <p:sldId id="268" r:id="rId12"/>
    <p:sldId id="265" r:id="rId13"/>
    <p:sldId id="266" r:id="rId14"/>
    <p:sldId id="267" r:id="rId15"/>
    <p:sldId id="270" r:id="rId16"/>
    <p:sldId id="271" r:id="rId17"/>
    <p:sldId id="272" r:id="rId18"/>
    <p:sldId id="273" r:id="rId19"/>
    <p:sldId id="284" r:id="rId20"/>
    <p:sldId id="285" r:id="rId21"/>
    <p:sldId id="274" r:id="rId22"/>
    <p:sldId id="286" r:id="rId23"/>
    <p:sldId id="287" r:id="rId24"/>
    <p:sldId id="288" r:id="rId25"/>
    <p:sldId id="290" r:id="rId26"/>
    <p:sldId id="289" r:id="rId27"/>
    <p:sldId id="291" r:id="rId28"/>
    <p:sldId id="292" r:id="rId29"/>
  </p:sldIdLst>
  <p:sldSz cx="9144000" cy="6858000" type="screen4x3"/>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70" d="100"/>
          <a:sy n="70" d="100"/>
        </p:scale>
        <p:origin x="684" y="72"/>
      </p:cViewPr>
      <p:guideLst/>
    </p:cSldViewPr>
  </p:slideViewPr>
  <p:notesTextViewPr>
    <p:cViewPr>
      <p:scale>
        <a:sx n="1" d="1"/>
        <a:sy n="1" d="1"/>
      </p:scale>
      <p:origin x="0" y="0"/>
    </p:cViewPr>
  </p:notesTextViewPr>
  <p:notesViewPr>
    <p:cSldViewPr snapToGrid="0">
      <p:cViewPr varScale="1">
        <p:scale>
          <a:sx n="57" d="100"/>
          <a:sy n="57" d="100"/>
        </p:scale>
        <p:origin x="283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vl1pPr>
          </a:lstStyle>
          <a:p>
            <a:fld id="{84B1D13F-2ED7-4FA6-81AF-0924F8960527}" type="datetimeFigureOut">
              <a:rPr lang="en-US" smtClean="0"/>
              <a:t>1/11/2015</a:t>
            </a:fld>
            <a:endParaRPr lang="en-US"/>
          </a:p>
        </p:txBody>
      </p:sp>
      <p:sp>
        <p:nvSpPr>
          <p:cNvPr id="4" name="Slide Image Placeholder 3"/>
          <p:cNvSpPr>
            <a:spLocks noGrp="1" noRot="1" noChangeAspect="1"/>
          </p:cNvSpPr>
          <p:nvPr>
            <p:ph type="sldImg" idx="2"/>
          </p:nvPr>
        </p:nvSpPr>
        <p:spPr>
          <a:xfrm>
            <a:off x="13382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1440" tIns="45720" rIns="91440" bIns="45720" rtlCol="0" anchor="b"/>
          <a:lstStyle>
            <a:lvl1pPr algn="r">
              <a:defRPr sz="1200"/>
            </a:lvl1pPr>
          </a:lstStyle>
          <a:p>
            <a:fld id="{F3B3C84F-D541-4EE5-A129-E0572796759C}" type="slidenum">
              <a:rPr lang="en-US" smtClean="0"/>
              <a:t>‹#›</a:t>
            </a:fld>
            <a:endParaRPr lang="en-US"/>
          </a:p>
        </p:txBody>
      </p:sp>
    </p:spTree>
    <p:extLst>
      <p:ext uri="{BB962C8B-B14F-4D97-AF65-F5344CB8AC3E}">
        <p14:creationId xmlns:p14="http://schemas.microsoft.com/office/powerpoint/2010/main" val="7536401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B3C84F-D541-4EE5-A129-E0572796759C}" type="slidenum">
              <a:rPr lang="en-US" smtClean="0"/>
              <a:t>1</a:t>
            </a:fld>
            <a:endParaRPr lang="en-US"/>
          </a:p>
        </p:txBody>
      </p:sp>
    </p:spTree>
    <p:extLst>
      <p:ext uri="{BB962C8B-B14F-4D97-AF65-F5344CB8AC3E}">
        <p14:creationId xmlns:p14="http://schemas.microsoft.com/office/powerpoint/2010/main" val="5054642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txBox="1">
            <a:spLocks noGrp="1"/>
          </p:cNvSpPr>
          <p:nvPr>
            <p:ph type="sldNum" sz="quarter" idx="5"/>
          </p:nvPr>
        </p:nvSpPr>
        <p:spPr>
          <a:ln/>
        </p:spPr>
        <p:txBody>
          <a:bodyPr lIns="0" tIns="0" rIns="0" bIns="0" anchor="b">
            <a:noAutofit/>
          </a:bodyPr>
          <a:lstStyle/>
          <a:p>
            <a:pPr lvl="0"/>
            <a:fld id="{9E3D833F-EEA6-443B-BA2C-BAA75F708F97}" type="slidenum">
              <a:t>10</a:t>
            </a:fld>
            <a:endParaRPr lang="ru-RU"/>
          </a:p>
        </p:txBody>
      </p:sp>
      <p:sp>
        <p:nvSpPr>
          <p:cNvPr id="2" name="Slide Image Placeholder 1"/>
          <p:cNvSpPr>
            <a:spLocks noGrp="1" noRot="1" noChangeAspect="1" noResize="1"/>
          </p:cNvSpPr>
          <p:nvPr>
            <p:ph type="sldImg"/>
          </p:nvPr>
        </p:nvSpPr>
        <p:spPr>
          <a:xfrm>
            <a:off x="1062038" y="827088"/>
            <a:ext cx="5430837" cy="4075112"/>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755280" y="5163162"/>
            <a:ext cx="6044400" cy="4799724"/>
          </a:xfrm>
        </p:spPr>
        <p:txBody>
          <a:bodyPr/>
          <a:lstStyle/>
          <a:p>
            <a:endParaRPr lang="ru-RU"/>
          </a:p>
        </p:txBody>
      </p:sp>
    </p:spTree>
    <p:extLst>
      <p:ext uri="{BB962C8B-B14F-4D97-AF65-F5344CB8AC3E}">
        <p14:creationId xmlns:p14="http://schemas.microsoft.com/office/powerpoint/2010/main" val="11389617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B3C84F-D541-4EE5-A129-E0572796759C}" type="slidenum">
              <a:rPr lang="en-US" smtClean="0"/>
              <a:t>11</a:t>
            </a:fld>
            <a:endParaRPr lang="en-US"/>
          </a:p>
        </p:txBody>
      </p:sp>
    </p:spTree>
    <p:extLst>
      <p:ext uri="{BB962C8B-B14F-4D97-AF65-F5344CB8AC3E}">
        <p14:creationId xmlns:p14="http://schemas.microsoft.com/office/powerpoint/2010/main" val="40691480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txBox="1">
            <a:spLocks noGrp="1"/>
          </p:cNvSpPr>
          <p:nvPr>
            <p:ph type="sldNum" sz="quarter" idx="5"/>
          </p:nvPr>
        </p:nvSpPr>
        <p:spPr>
          <a:ln/>
        </p:spPr>
        <p:txBody>
          <a:bodyPr lIns="0" tIns="0" rIns="0" bIns="0" anchor="b">
            <a:noAutofit/>
          </a:bodyPr>
          <a:lstStyle/>
          <a:p>
            <a:pPr lvl="0"/>
            <a:fld id="{3E3BFC22-BCFF-4A8A-BA05-D9A0A7DADEE7}" type="slidenum">
              <a:t>12</a:t>
            </a:fld>
            <a:endParaRPr lang="ru-RU"/>
          </a:p>
        </p:txBody>
      </p:sp>
      <p:sp>
        <p:nvSpPr>
          <p:cNvPr id="2" name="Slide Image Placeholder 1"/>
          <p:cNvSpPr>
            <a:spLocks noGrp="1" noRot="1" noChangeAspect="1" noResize="1"/>
          </p:cNvSpPr>
          <p:nvPr>
            <p:ph type="sldImg"/>
          </p:nvPr>
        </p:nvSpPr>
        <p:spPr>
          <a:xfrm>
            <a:off x="1062038" y="827088"/>
            <a:ext cx="5430837" cy="4075112"/>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755280" y="5163162"/>
            <a:ext cx="6044400" cy="4891590"/>
          </a:xfrm>
        </p:spPr>
        <p:txBody>
          <a:bodyPr/>
          <a:lstStyle/>
          <a:p>
            <a:endParaRPr lang="ru-RU"/>
          </a:p>
        </p:txBody>
      </p:sp>
    </p:spTree>
    <p:extLst>
      <p:ext uri="{BB962C8B-B14F-4D97-AF65-F5344CB8AC3E}">
        <p14:creationId xmlns:p14="http://schemas.microsoft.com/office/powerpoint/2010/main" val="7758357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txBox="1">
            <a:spLocks noGrp="1"/>
          </p:cNvSpPr>
          <p:nvPr>
            <p:ph type="sldNum" sz="quarter" idx="5"/>
          </p:nvPr>
        </p:nvSpPr>
        <p:spPr>
          <a:ln/>
        </p:spPr>
        <p:txBody>
          <a:bodyPr lIns="0" tIns="0" rIns="0" bIns="0" anchor="b">
            <a:noAutofit/>
          </a:bodyPr>
          <a:lstStyle/>
          <a:p>
            <a:pPr lvl="0"/>
            <a:fld id="{413008E8-A61F-45EE-BD52-478296C457CA}" type="slidenum">
              <a:t>13</a:t>
            </a:fld>
            <a:endParaRPr lang="ru-RU"/>
          </a:p>
        </p:txBody>
      </p:sp>
      <p:sp>
        <p:nvSpPr>
          <p:cNvPr id="2" name="Slide Image Placeholder 1"/>
          <p:cNvSpPr>
            <a:spLocks noGrp="1" noRot="1" noChangeAspect="1" noResize="1"/>
          </p:cNvSpPr>
          <p:nvPr>
            <p:ph type="sldImg"/>
          </p:nvPr>
        </p:nvSpPr>
        <p:spPr>
          <a:xfrm>
            <a:off x="1062038" y="827088"/>
            <a:ext cx="5430837" cy="4075112"/>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755280" y="5163162"/>
            <a:ext cx="6044400" cy="4891590"/>
          </a:xfrm>
        </p:spPr>
        <p:txBody>
          <a:bodyPr/>
          <a:lstStyle/>
          <a:p>
            <a:r>
              <a:rPr lang="ru-RU" sz="1200" kern="1200" dirty="0" smtClean="0">
                <a:solidFill>
                  <a:schemeClr val="tx1"/>
                </a:solidFill>
                <a:effectLst/>
                <a:latin typeface="+mn-lt"/>
                <a:ea typeface="+mn-ea"/>
                <a:cs typeface="+mn-cs"/>
              </a:rPr>
              <a:t>Правление Иродов, 37 г. до </a:t>
            </a:r>
            <a:r>
              <a:rPr lang="ru-RU" sz="1200" kern="1200" dirty="0" err="1" smtClean="0">
                <a:solidFill>
                  <a:schemeClr val="tx1"/>
                </a:solidFill>
                <a:effectLst/>
                <a:latin typeface="+mn-lt"/>
                <a:ea typeface="+mn-ea"/>
                <a:cs typeface="+mn-cs"/>
              </a:rPr>
              <a:t>н.э</a:t>
            </a:r>
            <a:r>
              <a:rPr lang="ru-RU" sz="1200" kern="1200" dirty="0" smtClean="0">
                <a:solidFill>
                  <a:schemeClr val="tx1"/>
                </a:solidFill>
                <a:effectLst/>
                <a:latin typeface="+mn-lt"/>
                <a:ea typeface="+mn-ea"/>
                <a:cs typeface="+mn-cs"/>
              </a:rPr>
              <a:t> .-6 г. н.э.</a:t>
            </a:r>
            <a:endParaRPr lang="en-US"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Основоположником новой династии стал </a:t>
            </a:r>
            <a:r>
              <a:rPr lang="ru-RU" sz="1200" kern="1200" dirty="0" err="1" smtClean="0">
                <a:solidFill>
                  <a:schemeClr val="tx1"/>
                </a:solidFill>
                <a:effectLst/>
                <a:latin typeface="+mn-lt"/>
                <a:ea typeface="+mn-ea"/>
                <a:cs typeface="+mn-cs"/>
              </a:rPr>
              <a:t>Антинатр</a:t>
            </a:r>
            <a:r>
              <a:rPr lang="ru-RU" sz="1200" kern="1200" dirty="0" smtClean="0">
                <a:solidFill>
                  <a:schemeClr val="tx1"/>
                </a:solidFill>
                <a:effectLst/>
                <a:latin typeface="+mn-lt"/>
                <a:ea typeface="+mn-ea"/>
                <a:cs typeface="+mn-cs"/>
              </a:rPr>
              <a:t>. Его сын Ирод, прозванный Великим, унаследовал от отца способности правителя и дипломата. Он занял престол Иудеи, опустевший после смерти </a:t>
            </a:r>
            <a:r>
              <a:rPr lang="ru-RU" sz="1200" kern="1200" dirty="0" err="1" smtClean="0">
                <a:solidFill>
                  <a:schemeClr val="tx1"/>
                </a:solidFill>
                <a:effectLst/>
                <a:latin typeface="+mn-lt"/>
                <a:ea typeface="+mn-ea"/>
                <a:cs typeface="+mn-cs"/>
              </a:rPr>
              <a:t>Гиркана</a:t>
            </a:r>
            <a:r>
              <a:rPr lang="ru-RU" sz="1200" kern="1200" dirty="0" smtClean="0">
                <a:solidFill>
                  <a:schemeClr val="tx1"/>
                </a:solidFill>
                <a:effectLst/>
                <a:latin typeface="+mn-lt"/>
                <a:ea typeface="+mn-ea"/>
                <a:cs typeface="+mn-cs"/>
              </a:rPr>
              <a:t> II. Историк </a:t>
            </a:r>
            <a:r>
              <a:rPr lang="ru-RU" sz="1200" kern="1200" dirty="0" err="1" smtClean="0">
                <a:solidFill>
                  <a:schemeClr val="tx1"/>
                </a:solidFill>
                <a:effectLst/>
                <a:latin typeface="+mn-lt"/>
                <a:ea typeface="+mn-ea"/>
                <a:cs typeface="+mn-cs"/>
              </a:rPr>
              <a:t>Фаррар</a:t>
            </a:r>
            <a:r>
              <a:rPr lang="ru-RU" sz="1200" kern="1200" dirty="0" smtClean="0">
                <a:solidFill>
                  <a:schemeClr val="tx1"/>
                </a:solidFill>
                <a:effectLst/>
                <a:latin typeface="+mn-lt"/>
                <a:ea typeface="+mn-ea"/>
                <a:cs typeface="+mn-cs"/>
              </a:rPr>
              <a:t> писал: «</a:t>
            </a:r>
            <a:r>
              <a:rPr lang="ru-RU" sz="1200" kern="1200" dirty="0" err="1" smtClean="0">
                <a:solidFill>
                  <a:schemeClr val="tx1"/>
                </a:solidFill>
                <a:effectLst/>
                <a:latin typeface="+mn-lt"/>
                <a:ea typeface="+mn-ea"/>
                <a:cs typeface="+mn-cs"/>
              </a:rPr>
              <a:t>Антипатр</a:t>
            </a:r>
            <a:r>
              <a:rPr lang="ru-RU" sz="1200" kern="1200" dirty="0" smtClean="0">
                <a:solidFill>
                  <a:schemeClr val="tx1"/>
                </a:solidFill>
                <a:effectLst/>
                <a:latin typeface="+mn-lt"/>
                <a:ea typeface="+mn-ea"/>
                <a:cs typeface="+mn-cs"/>
              </a:rPr>
              <a:t> соорудил надстройку; Ирод добавил к ней карнизный камень и превратил шатер </a:t>
            </a:r>
            <a:r>
              <a:rPr lang="ru-RU" sz="1200" kern="1200" dirty="0" err="1" smtClean="0">
                <a:solidFill>
                  <a:schemeClr val="tx1"/>
                </a:solidFill>
                <a:effectLst/>
                <a:latin typeface="+mn-lt"/>
                <a:ea typeface="+mn-ea"/>
                <a:cs typeface="+mn-cs"/>
              </a:rPr>
              <a:t>идумейских</a:t>
            </a:r>
            <a:r>
              <a:rPr lang="ru-RU" sz="1200" kern="1200" dirty="0" smtClean="0">
                <a:solidFill>
                  <a:schemeClr val="tx1"/>
                </a:solidFill>
                <a:effectLst/>
                <a:latin typeface="+mn-lt"/>
                <a:ea typeface="+mn-ea"/>
                <a:cs typeface="+mn-cs"/>
              </a:rPr>
              <a:t> предков в царский дворец, который считался при его жизни одним из самых красивых зданий в мире».1 Ирод Великий, 37-4 гг. до н.э.</a:t>
            </a:r>
            <a:endParaRPr lang="en-US"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Ирод стал царем в 37 году. Тогда ему было двадцать два года. Когда в Палестину вторглись парфяне, поддерживавшие Антигона, он бежал вместе со своей матерью </a:t>
            </a:r>
            <a:r>
              <a:rPr lang="ru-RU" sz="1200" kern="1200" dirty="0" err="1" smtClean="0">
                <a:solidFill>
                  <a:schemeClr val="tx1"/>
                </a:solidFill>
                <a:effectLst/>
                <a:latin typeface="+mn-lt"/>
                <a:ea typeface="+mn-ea"/>
                <a:cs typeface="+mn-cs"/>
              </a:rPr>
              <a:t>Кипрос</a:t>
            </a:r>
            <a:r>
              <a:rPr lang="ru-RU" sz="1200" kern="1200" dirty="0" smtClean="0">
                <a:solidFill>
                  <a:schemeClr val="tx1"/>
                </a:solidFill>
                <a:effectLst/>
                <a:latin typeface="+mn-lt"/>
                <a:ea typeface="+mn-ea"/>
                <a:cs typeface="+mn-cs"/>
              </a:rPr>
              <a:t>, сестрой </a:t>
            </a:r>
            <a:r>
              <a:rPr lang="ru-RU" sz="1200" kern="1200" dirty="0" err="1" smtClean="0">
                <a:solidFill>
                  <a:schemeClr val="tx1"/>
                </a:solidFill>
                <a:effectLst/>
                <a:latin typeface="+mn-lt"/>
                <a:ea typeface="+mn-ea"/>
                <a:cs typeface="+mn-cs"/>
              </a:rPr>
              <a:t>Саломеей</a:t>
            </a:r>
            <a:r>
              <a:rPr lang="ru-RU" sz="1200" kern="1200" dirty="0" smtClean="0">
                <a:solidFill>
                  <a:schemeClr val="tx1"/>
                </a:solidFill>
                <a:effectLst/>
                <a:latin typeface="+mn-lt"/>
                <a:ea typeface="+mn-ea"/>
                <a:cs typeface="+mn-cs"/>
              </a:rPr>
              <a:t> и </a:t>
            </a:r>
            <a:r>
              <a:rPr lang="ru-RU" sz="1200" kern="1200" dirty="0" err="1" smtClean="0">
                <a:solidFill>
                  <a:schemeClr val="tx1"/>
                </a:solidFill>
                <a:effectLst/>
                <a:latin typeface="+mn-lt"/>
                <a:ea typeface="+mn-ea"/>
                <a:cs typeface="+mn-cs"/>
              </a:rPr>
              <a:t>Мариамне</a:t>
            </a:r>
            <a:r>
              <a:rPr lang="ru-RU" sz="1200" kern="1200" dirty="0" smtClean="0">
                <a:solidFill>
                  <a:schemeClr val="tx1"/>
                </a:solidFill>
                <a:effectLst/>
                <a:latin typeface="+mn-lt"/>
                <a:ea typeface="+mn-ea"/>
                <a:cs typeface="+mn-cs"/>
              </a:rPr>
              <a:t> — дочерью </a:t>
            </a:r>
            <a:r>
              <a:rPr lang="ru-RU" sz="1200" kern="1200" dirty="0" err="1" smtClean="0">
                <a:solidFill>
                  <a:schemeClr val="tx1"/>
                </a:solidFill>
                <a:effectLst/>
                <a:latin typeface="+mn-lt"/>
                <a:ea typeface="+mn-ea"/>
                <a:cs typeface="+mn-cs"/>
              </a:rPr>
              <a:t>Гиркана</a:t>
            </a:r>
            <a:r>
              <a:rPr lang="ru-RU" sz="1200" kern="1200" dirty="0" smtClean="0">
                <a:solidFill>
                  <a:schemeClr val="tx1"/>
                </a:solidFill>
                <a:effectLst/>
                <a:latin typeface="+mn-lt"/>
                <a:ea typeface="+mn-ea"/>
                <a:cs typeface="+mn-cs"/>
              </a:rPr>
              <a:t>, с которой он был помолвлен. Оставив их под опекой своего брата Иосифа в </a:t>
            </a:r>
            <a:r>
              <a:rPr lang="ru-RU" sz="1200" kern="1200" dirty="0" err="1" smtClean="0">
                <a:solidFill>
                  <a:schemeClr val="tx1"/>
                </a:solidFill>
                <a:effectLst/>
                <a:latin typeface="+mn-lt"/>
                <a:ea typeface="+mn-ea"/>
                <a:cs typeface="+mn-cs"/>
              </a:rPr>
              <a:t>Масаде</a:t>
            </a:r>
            <a:r>
              <a:rPr lang="ru-RU" sz="1200" kern="1200" dirty="0" smtClean="0">
                <a:solidFill>
                  <a:schemeClr val="tx1"/>
                </a:solidFill>
                <a:effectLst/>
                <a:latin typeface="+mn-lt"/>
                <a:ea typeface="+mn-ea"/>
                <a:cs typeface="+mn-cs"/>
              </a:rPr>
              <a:t>, крепости на берегу Мертвого моря, он пробился в Александрию, а оттуда отправился в Рим.</a:t>
            </a:r>
            <a:endParaRPr lang="en-US"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С помощью убеждения или интриг он добился того, что Антоний и </a:t>
            </a:r>
            <a:r>
              <a:rPr lang="ru-RU" sz="1200" kern="1200" dirty="0" err="1" smtClean="0">
                <a:solidFill>
                  <a:schemeClr val="tx1"/>
                </a:solidFill>
                <a:effectLst/>
                <a:latin typeface="+mn-lt"/>
                <a:ea typeface="+mn-ea"/>
                <a:cs typeface="+mn-cs"/>
              </a:rPr>
              <a:t>Октавиан</a:t>
            </a:r>
            <a:r>
              <a:rPr lang="ru-RU" sz="1200" kern="1200" dirty="0" smtClean="0">
                <a:solidFill>
                  <a:schemeClr val="tx1"/>
                </a:solidFill>
                <a:effectLst/>
                <a:latin typeface="+mn-lt"/>
                <a:ea typeface="+mn-ea"/>
                <a:cs typeface="+mn-cs"/>
              </a:rPr>
              <a:t>, совместно правившие в это время Римом, признали его иудейским царем. Возвратившись в Палестину, он освободил свою семью, осажденную в </a:t>
            </a:r>
            <a:r>
              <a:rPr lang="ru-RU" sz="1200" kern="1200" dirty="0" err="1" smtClean="0">
                <a:solidFill>
                  <a:schemeClr val="tx1"/>
                </a:solidFill>
                <a:effectLst/>
                <a:latin typeface="+mn-lt"/>
                <a:ea typeface="+mn-ea"/>
                <a:cs typeface="+mn-cs"/>
              </a:rPr>
              <a:t>Масаде</a:t>
            </a:r>
            <a:r>
              <a:rPr lang="ru-RU" sz="1200" kern="1200" dirty="0" smtClean="0">
                <a:solidFill>
                  <a:schemeClr val="tx1"/>
                </a:solidFill>
                <a:effectLst/>
                <a:latin typeface="+mn-lt"/>
                <a:ea typeface="+mn-ea"/>
                <a:cs typeface="+mn-cs"/>
              </a:rPr>
              <a:t>, и приступил к утверждению самого себя в качестве властелина страны. Сначала он утвердился в Галилее, которую освободил от изобиловавших там разбойничьих банд, а затем с помощью римских войск завладел Иерусалимом. Антигон стал пленником римлян, которые в цепях доставили его в </a:t>
            </a:r>
            <a:r>
              <a:rPr lang="ru-RU" sz="1200" kern="1200" dirty="0" err="1" smtClean="0">
                <a:solidFill>
                  <a:schemeClr val="tx1"/>
                </a:solidFill>
                <a:effectLst/>
                <a:latin typeface="+mn-lt"/>
                <a:ea typeface="+mn-ea"/>
                <a:cs typeface="+mn-cs"/>
              </a:rPr>
              <a:t>Антиохию</a:t>
            </a:r>
            <a:r>
              <a:rPr lang="ru-RU" sz="1200" kern="1200" dirty="0" smtClean="0">
                <a:solidFill>
                  <a:schemeClr val="tx1"/>
                </a:solidFill>
                <a:effectLst/>
                <a:latin typeface="+mn-lt"/>
                <a:ea typeface="+mn-ea"/>
                <a:cs typeface="+mn-cs"/>
              </a:rPr>
              <a:t> и обезглавили.</a:t>
            </a:r>
            <a:endParaRPr lang="en-US"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Одним из первых действий Ирода было назначение первосвященника. Сам он не мог занять эту должность из-за своего </a:t>
            </a:r>
            <a:r>
              <a:rPr lang="ru-RU" sz="1200" kern="1200" dirty="0" err="1" smtClean="0">
                <a:solidFill>
                  <a:schemeClr val="tx1"/>
                </a:solidFill>
                <a:effectLst/>
                <a:latin typeface="+mn-lt"/>
                <a:ea typeface="+mn-ea"/>
                <a:cs typeface="+mn-cs"/>
              </a:rPr>
              <a:t>идумейского</a:t>
            </a:r>
            <a:r>
              <a:rPr lang="ru-RU" sz="1200" kern="1200" dirty="0" smtClean="0">
                <a:solidFill>
                  <a:schemeClr val="tx1"/>
                </a:solidFill>
                <a:effectLst/>
                <a:latin typeface="+mn-lt"/>
                <a:ea typeface="+mn-ea"/>
                <a:cs typeface="+mn-cs"/>
              </a:rPr>
              <a:t> происхождения. С другой стороны он не хотел допустить, чтобы первосвященником стал наследник </a:t>
            </a:r>
            <a:r>
              <a:rPr lang="ru-RU" sz="1200" kern="1200" dirty="0" err="1" smtClean="0">
                <a:solidFill>
                  <a:schemeClr val="tx1"/>
                </a:solidFill>
                <a:effectLst/>
                <a:latin typeface="+mn-lt"/>
                <a:ea typeface="+mn-ea"/>
                <a:cs typeface="+mn-cs"/>
              </a:rPr>
              <a:t>Хасмонеев</a:t>
            </a:r>
            <a:r>
              <a:rPr lang="ru-RU" sz="1200" kern="1200" dirty="0" smtClean="0">
                <a:solidFill>
                  <a:schemeClr val="tx1"/>
                </a:solidFill>
                <a:effectLst/>
                <a:latin typeface="+mn-lt"/>
                <a:ea typeface="+mn-ea"/>
                <a:cs typeface="+mn-cs"/>
              </a:rPr>
              <a:t>, поскольку опасался их политического влияния. По его настоянию иудейским первосвященником стал </a:t>
            </a:r>
            <a:r>
              <a:rPr lang="ru-RU" sz="1200" kern="1200" dirty="0" err="1" smtClean="0">
                <a:solidFill>
                  <a:schemeClr val="tx1"/>
                </a:solidFill>
                <a:effectLst/>
                <a:latin typeface="+mn-lt"/>
                <a:ea typeface="+mn-ea"/>
                <a:cs typeface="+mn-cs"/>
              </a:rPr>
              <a:t>Ананиил</a:t>
            </a:r>
            <a:r>
              <a:rPr lang="ru-RU" sz="1200" kern="1200" dirty="0" smtClean="0">
                <a:solidFill>
                  <a:schemeClr val="tx1"/>
                </a:solidFill>
                <a:effectLst/>
                <a:latin typeface="+mn-lt"/>
                <a:ea typeface="+mn-ea"/>
                <a:cs typeface="+mn-cs"/>
              </a:rPr>
              <a:t> — выходец из вавилонской диаспоры, по всей вероятности, отождествляемый с Анной, упоминаемым в Евангелиях. Однако мать </a:t>
            </a:r>
            <a:r>
              <a:rPr lang="ru-RU" sz="1200" kern="1200" dirty="0" err="1" smtClean="0">
                <a:solidFill>
                  <a:schemeClr val="tx1"/>
                </a:solidFill>
                <a:effectLst/>
                <a:latin typeface="+mn-lt"/>
                <a:ea typeface="+mn-ea"/>
                <a:cs typeface="+mn-cs"/>
              </a:rPr>
              <a:t>Мариамне</a:t>
            </a:r>
            <a:r>
              <a:rPr lang="ru-RU" sz="1200" kern="1200" dirty="0" smtClean="0">
                <a:solidFill>
                  <a:schemeClr val="tx1"/>
                </a:solidFill>
                <a:effectLst/>
                <a:latin typeface="+mn-lt"/>
                <a:ea typeface="+mn-ea"/>
                <a:cs typeface="+mn-cs"/>
              </a:rPr>
              <a:t> — Александра, добившись расположения египетской царицы Клеопатры — любовницы Антония, уговорила ее оказать поддержку своему сыну </a:t>
            </a:r>
            <a:r>
              <a:rPr lang="ru-RU" sz="1200" kern="1200" dirty="0" err="1" smtClean="0">
                <a:solidFill>
                  <a:schemeClr val="tx1"/>
                </a:solidFill>
                <a:effectLst/>
                <a:latin typeface="+mn-lt"/>
                <a:ea typeface="+mn-ea"/>
                <a:cs typeface="+mn-cs"/>
              </a:rPr>
              <a:t>Аристобулу</a:t>
            </a:r>
            <a:r>
              <a:rPr lang="ru-RU" sz="1200" kern="1200" dirty="0" smtClean="0">
                <a:solidFill>
                  <a:schemeClr val="tx1"/>
                </a:solidFill>
                <a:effectLst/>
                <a:latin typeface="+mn-lt"/>
                <a:ea typeface="+mn-ea"/>
                <a:cs typeface="+mn-cs"/>
              </a:rPr>
              <a:t>. Не смея возражать Антонию, Ирод сместил </a:t>
            </a:r>
            <a:r>
              <a:rPr lang="ru-RU" sz="1200" kern="1200" dirty="0" err="1" smtClean="0">
                <a:solidFill>
                  <a:schemeClr val="tx1"/>
                </a:solidFill>
                <a:effectLst/>
                <a:latin typeface="+mn-lt"/>
                <a:ea typeface="+mn-ea"/>
                <a:cs typeface="+mn-cs"/>
              </a:rPr>
              <a:t>Ананиила</a:t>
            </a:r>
            <a:r>
              <a:rPr lang="ru-RU" sz="1200" kern="1200" dirty="0" smtClean="0">
                <a:solidFill>
                  <a:schemeClr val="tx1"/>
                </a:solidFill>
                <a:effectLst/>
                <a:latin typeface="+mn-lt"/>
                <a:ea typeface="+mn-ea"/>
                <a:cs typeface="+mn-cs"/>
              </a:rPr>
              <a:t>, и первосвященником стал </a:t>
            </a:r>
            <a:r>
              <a:rPr lang="ru-RU" sz="1200" kern="1200" dirty="0" err="1" smtClean="0">
                <a:solidFill>
                  <a:schemeClr val="tx1"/>
                </a:solidFill>
                <a:effectLst/>
                <a:latin typeface="+mn-lt"/>
                <a:ea typeface="+mn-ea"/>
                <a:cs typeface="+mn-cs"/>
              </a:rPr>
              <a:t>Аристобул</a:t>
            </a:r>
            <a:r>
              <a:rPr lang="ru-RU" sz="1200" kern="1200" dirty="0" smtClean="0">
                <a:solidFill>
                  <a:schemeClr val="tx1"/>
                </a:solidFill>
                <a:effectLst/>
                <a:latin typeface="+mn-lt"/>
                <a:ea typeface="+mn-ea"/>
                <a:cs typeface="+mn-cs"/>
              </a:rPr>
              <a:t>, который не достиг еще совершеннолетия. Юный первосвященник </a:t>
            </a:r>
            <a:r>
              <a:rPr lang="ru-RU" sz="1200" kern="1200" dirty="0" err="1" smtClean="0">
                <a:solidFill>
                  <a:schemeClr val="tx1"/>
                </a:solidFill>
                <a:effectLst/>
                <a:latin typeface="+mn-lt"/>
                <a:ea typeface="+mn-ea"/>
                <a:cs typeface="+mn-cs"/>
              </a:rPr>
              <a:t>хасмонейского</a:t>
            </a:r>
            <a:r>
              <a:rPr lang="ru-RU" sz="1200" kern="1200" dirty="0" smtClean="0">
                <a:solidFill>
                  <a:schemeClr val="tx1"/>
                </a:solidFill>
                <a:effectLst/>
                <a:latin typeface="+mn-lt"/>
                <a:ea typeface="+mn-ea"/>
                <a:cs typeface="+mn-cs"/>
              </a:rPr>
              <a:t> рода снискал исключительную популярность в народе, что возбудило в Ироде зависть и наихудшие подозрения. Он устроил в честь </a:t>
            </a:r>
            <a:r>
              <a:rPr lang="ru-RU" sz="1200" kern="1200" dirty="0" err="1" smtClean="0">
                <a:solidFill>
                  <a:schemeClr val="tx1"/>
                </a:solidFill>
                <a:effectLst/>
                <a:latin typeface="+mn-lt"/>
                <a:ea typeface="+mn-ea"/>
                <a:cs typeface="+mn-cs"/>
              </a:rPr>
              <a:t>Аристобула</a:t>
            </a:r>
            <a:r>
              <a:rPr lang="ru-RU" sz="1200" kern="1200" dirty="0" smtClean="0">
                <a:solidFill>
                  <a:schemeClr val="tx1"/>
                </a:solidFill>
                <a:effectLst/>
                <a:latin typeface="+mn-lt"/>
                <a:ea typeface="+mn-ea"/>
                <a:cs typeface="+mn-cs"/>
              </a:rPr>
              <a:t> пир в Иерихоне и там приказал своим слугам утопить его в ванне. Это преступление не осталось без внимания Клеопатры. Ирод был вызван Антонием в Александрию. Уезжая, он оставил тайное распоряжение, чтобы в случае его осуждения его жена </a:t>
            </a:r>
            <a:r>
              <a:rPr lang="ru-RU" sz="1200" kern="1200" dirty="0" err="1" smtClean="0">
                <a:solidFill>
                  <a:schemeClr val="tx1"/>
                </a:solidFill>
                <a:effectLst/>
                <a:latin typeface="+mn-lt"/>
                <a:ea typeface="+mn-ea"/>
                <a:cs typeface="+mn-cs"/>
              </a:rPr>
              <a:t>Мариамне</a:t>
            </a:r>
            <a:r>
              <a:rPr lang="ru-RU" sz="1200" kern="1200" dirty="0" smtClean="0">
                <a:solidFill>
                  <a:schemeClr val="tx1"/>
                </a:solidFill>
                <a:effectLst/>
                <a:latin typeface="+mn-lt"/>
                <a:ea typeface="+mn-ea"/>
                <a:cs typeface="+mn-cs"/>
              </a:rPr>
              <a:t> и ее мать были убиты. Ответственным за выполнение этого чудовищного приказа он назначил Иосифа — дядю </a:t>
            </a:r>
            <a:r>
              <a:rPr lang="ru-RU" sz="1200" kern="1200" dirty="0" err="1" smtClean="0">
                <a:solidFill>
                  <a:schemeClr val="tx1"/>
                </a:solidFill>
                <a:effectLst/>
                <a:latin typeface="+mn-lt"/>
                <a:ea typeface="+mn-ea"/>
                <a:cs typeface="+mn-cs"/>
              </a:rPr>
              <a:t>Мариамне</a:t>
            </a:r>
            <a:r>
              <a:rPr lang="ru-RU" sz="1200" kern="1200" dirty="0" smtClean="0">
                <a:solidFill>
                  <a:schemeClr val="tx1"/>
                </a:solidFill>
                <a:effectLst/>
                <a:latin typeface="+mn-lt"/>
                <a:ea typeface="+mn-ea"/>
                <a:cs typeface="+mn-cs"/>
              </a:rPr>
              <a:t>. Благополучно вернувшись из Египта, где ему удалось помириться с Антонием, он обнаружил, что </a:t>
            </a:r>
            <a:r>
              <a:rPr lang="ru-RU" sz="1200" kern="1200" dirty="0" err="1" smtClean="0">
                <a:solidFill>
                  <a:schemeClr val="tx1"/>
                </a:solidFill>
                <a:effectLst/>
                <a:latin typeface="+mn-lt"/>
                <a:ea typeface="+mn-ea"/>
                <a:cs typeface="+mn-cs"/>
              </a:rPr>
              <a:t>Мариамне</a:t>
            </a:r>
            <a:r>
              <a:rPr lang="ru-RU" sz="1200" kern="1200" dirty="0" smtClean="0">
                <a:solidFill>
                  <a:schemeClr val="tx1"/>
                </a:solidFill>
                <a:effectLst/>
                <a:latin typeface="+mn-lt"/>
                <a:ea typeface="+mn-ea"/>
                <a:cs typeface="+mn-cs"/>
              </a:rPr>
              <a:t> узнала о его распоряжении. Ирод использовал неспособность Иосифа сохранить его секрет как доказательство неверности его и </a:t>
            </a:r>
            <a:r>
              <a:rPr lang="ru-RU" sz="1200" kern="1200" dirty="0" err="1" smtClean="0">
                <a:solidFill>
                  <a:schemeClr val="tx1"/>
                </a:solidFill>
                <a:effectLst/>
                <a:latin typeface="+mn-lt"/>
                <a:ea typeface="+mn-ea"/>
                <a:cs typeface="+mn-cs"/>
              </a:rPr>
              <a:t>Мариамне</a:t>
            </a:r>
            <a:r>
              <a:rPr lang="ru-RU" sz="1200" kern="1200" dirty="0" smtClean="0">
                <a:solidFill>
                  <a:schemeClr val="tx1"/>
                </a:solidFill>
                <a:effectLst/>
                <a:latin typeface="+mn-lt"/>
                <a:ea typeface="+mn-ea"/>
                <a:cs typeface="+mn-cs"/>
              </a:rPr>
              <a:t> и казнил его.</a:t>
            </a:r>
            <a:endParaRPr lang="en-US"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В 29 г. до н.э. римский сенат объявил войну Антонию и Клеопатре. Ирод оказался вынужденным делать выбор — предать своих покровителей или вступить в безнадежную битву против Рима. Эту губительную дилемму помогла разрешить Клеопатра. Опасаясь предательства Ирода, она убедила Антония отправить его в Аравию, где шли какие-то </a:t>
            </a:r>
            <a:r>
              <a:rPr lang="ru-RU" sz="1200" kern="1200" dirty="0" err="1" smtClean="0">
                <a:solidFill>
                  <a:schemeClr val="tx1"/>
                </a:solidFill>
                <a:effectLst/>
                <a:latin typeface="+mn-lt"/>
                <a:ea typeface="+mn-ea"/>
                <a:cs typeface="+mn-cs"/>
              </a:rPr>
              <a:t>второстененные</a:t>
            </a:r>
            <a:r>
              <a:rPr lang="ru-RU" sz="1200" kern="1200" dirty="0" smtClean="0">
                <a:solidFill>
                  <a:schemeClr val="tx1"/>
                </a:solidFill>
                <a:effectLst/>
                <a:latin typeface="+mn-lt"/>
                <a:ea typeface="+mn-ea"/>
                <a:cs typeface="+mn-cs"/>
              </a:rPr>
              <a:t> военные действия. Ирод выиграл эту аравийскую кампанию, а тем временем Антоний был разбит в морском сражении при Акции. После этого поражения Ирод без колебаний отвернулся от своих прежних друзей и спешно отправился на Родос, чтобы встретиться с </a:t>
            </a:r>
            <a:r>
              <a:rPr lang="ru-RU" sz="1200" kern="1200" dirty="0" err="1" smtClean="0">
                <a:solidFill>
                  <a:schemeClr val="tx1"/>
                </a:solidFill>
                <a:effectLst/>
                <a:latin typeface="+mn-lt"/>
                <a:ea typeface="+mn-ea"/>
                <a:cs typeface="+mn-cs"/>
              </a:rPr>
              <a:t>Октавианом</a:t>
            </a:r>
            <a:r>
              <a:rPr lang="ru-RU" sz="1200" kern="1200" dirty="0" smtClean="0">
                <a:solidFill>
                  <a:schemeClr val="tx1"/>
                </a:solidFill>
                <a:effectLst/>
                <a:latin typeface="+mn-lt"/>
                <a:ea typeface="+mn-ea"/>
                <a:cs typeface="+mn-cs"/>
              </a:rPr>
              <a:t> и добиться его поддержки.</a:t>
            </a:r>
            <a:endParaRPr lang="en-US" sz="1200" kern="1200" dirty="0" smtClean="0">
              <a:solidFill>
                <a:schemeClr val="tx1"/>
              </a:solidFill>
              <a:effectLst/>
              <a:latin typeface="+mn-lt"/>
              <a:ea typeface="+mn-ea"/>
              <a:cs typeface="+mn-cs"/>
            </a:endParaRPr>
          </a:p>
          <a:p>
            <a:r>
              <a:rPr lang="ru-RU" sz="1200" kern="1200" dirty="0" err="1" smtClean="0">
                <a:solidFill>
                  <a:schemeClr val="tx1"/>
                </a:solidFill>
                <a:effectLst/>
                <a:latin typeface="+mn-lt"/>
                <a:ea typeface="+mn-ea"/>
                <a:cs typeface="+mn-cs"/>
              </a:rPr>
              <a:t>Октавиан</a:t>
            </a:r>
            <a:r>
              <a:rPr lang="ru-RU" sz="1200" kern="1200" dirty="0" smtClean="0">
                <a:solidFill>
                  <a:schemeClr val="tx1"/>
                </a:solidFill>
                <a:effectLst/>
                <a:latin typeface="+mn-lt"/>
                <a:ea typeface="+mn-ea"/>
                <a:cs typeface="+mn-cs"/>
              </a:rPr>
              <a:t>, победивший Антония при Акции, признал Ирода иудейским царем и союзником римского народа, а со смертью Клеопатры исчезла еще одна угроза власти Ирода, ибо эта царица добивалась присоединения Иудеи к Египту.</a:t>
            </a:r>
            <a:endParaRPr lang="en-US"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Внешнеполитический триумф Ирода был омрачен ссорой с его женой </a:t>
            </a:r>
            <a:r>
              <a:rPr lang="ru-RU" sz="1200" kern="1200" dirty="0" err="1" smtClean="0">
                <a:solidFill>
                  <a:schemeClr val="tx1"/>
                </a:solidFill>
                <a:effectLst/>
                <a:latin typeface="+mn-lt"/>
                <a:ea typeface="+mn-ea"/>
                <a:cs typeface="+mn-cs"/>
              </a:rPr>
              <a:t>Мариамне</a:t>
            </a:r>
            <a:r>
              <a:rPr lang="ru-RU" sz="1200" kern="1200" dirty="0" smtClean="0">
                <a:solidFill>
                  <a:schemeClr val="tx1"/>
                </a:solidFill>
                <a:effectLst/>
                <a:latin typeface="+mn-lt"/>
                <a:ea typeface="+mn-ea"/>
                <a:cs typeface="+mn-cs"/>
              </a:rPr>
              <a:t> — единственной женщиной, которую он любил. Отправляясь на Родос, Ирод, как бывший друг Антония, не был уверен в своей судьбе. Перед отъездом он вновь распорядился, что </a:t>
            </a:r>
            <a:r>
              <a:rPr lang="ru-RU" sz="1200" kern="1200" dirty="0" err="1" smtClean="0">
                <a:solidFill>
                  <a:schemeClr val="tx1"/>
                </a:solidFill>
                <a:effectLst/>
                <a:latin typeface="+mn-lt"/>
                <a:ea typeface="+mn-ea"/>
                <a:cs typeface="+mn-cs"/>
              </a:rPr>
              <a:t>Мариамне</a:t>
            </a:r>
            <a:r>
              <a:rPr lang="ru-RU" sz="1200" kern="1200" dirty="0" smtClean="0">
                <a:solidFill>
                  <a:schemeClr val="tx1"/>
                </a:solidFill>
                <a:effectLst/>
                <a:latin typeface="+mn-lt"/>
                <a:ea typeface="+mn-ea"/>
                <a:cs typeface="+mn-cs"/>
              </a:rPr>
              <a:t> должна быть убита в случае его смерти. Она, в свою очередь, обвиняла его в убийстве ее родственников, представителей </a:t>
            </a:r>
            <a:r>
              <a:rPr lang="ru-RU" sz="1200" kern="1200" dirty="0" err="1" smtClean="0">
                <a:solidFill>
                  <a:schemeClr val="tx1"/>
                </a:solidFill>
                <a:effectLst/>
                <a:latin typeface="+mn-lt"/>
                <a:ea typeface="+mn-ea"/>
                <a:cs typeface="+mn-cs"/>
              </a:rPr>
              <a:t>хасмонейского</a:t>
            </a:r>
            <a:r>
              <a:rPr lang="ru-RU" sz="1200" kern="1200" dirty="0" smtClean="0">
                <a:solidFill>
                  <a:schemeClr val="tx1"/>
                </a:solidFill>
                <a:effectLst/>
                <a:latin typeface="+mn-lt"/>
                <a:ea typeface="+mn-ea"/>
                <a:cs typeface="+mn-cs"/>
              </a:rPr>
              <a:t> рода. Дело усугублялось интригами сестры и матери Ирода, ненавидевших </a:t>
            </a:r>
            <a:r>
              <a:rPr lang="ru-RU" sz="1200" kern="1200" dirty="0" err="1" smtClean="0">
                <a:solidFill>
                  <a:schemeClr val="tx1"/>
                </a:solidFill>
                <a:effectLst/>
                <a:latin typeface="+mn-lt"/>
                <a:ea typeface="+mn-ea"/>
                <a:cs typeface="+mn-cs"/>
              </a:rPr>
              <a:t>Мариамне</a:t>
            </a:r>
            <a:r>
              <a:rPr lang="ru-RU" sz="1200" kern="1200" dirty="0" smtClean="0">
                <a:solidFill>
                  <a:schemeClr val="tx1"/>
                </a:solidFill>
                <a:effectLst/>
                <a:latin typeface="+mn-lt"/>
                <a:ea typeface="+mn-ea"/>
                <a:cs typeface="+mn-cs"/>
              </a:rPr>
              <a:t>. В конце концов она была арестована и казнена.</a:t>
            </a:r>
            <a:endParaRPr lang="en-US"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Эти события отразились на физическом и психическом здоровье Ирода. Он тяжело заболел, и Александра (мать казненной царицы) начала активно интриговать, стараясь обеспечить трон за своими внуками Александром и </a:t>
            </a:r>
            <a:r>
              <a:rPr lang="ru-RU" sz="1200" kern="1200" dirty="0" err="1" smtClean="0">
                <a:solidFill>
                  <a:schemeClr val="tx1"/>
                </a:solidFill>
                <a:effectLst/>
                <a:latin typeface="+mn-lt"/>
                <a:ea typeface="+mn-ea"/>
                <a:cs typeface="+mn-cs"/>
              </a:rPr>
              <a:t>Аристобулом</a:t>
            </a:r>
            <a:r>
              <a:rPr lang="ru-RU" sz="1200" kern="1200" dirty="0" smtClean="0">
                <a:solidFill>
                  <a:schemeClr val="tx1"/>
                </a:solidFill>
                <a:effectLst/>
                <a:latin typeface="+mn-lt"/>
                <a:ea typeface="+mn-ea"/>
                <a:cs typeface="+mn-cs"/>
              </a:rPr>
              <a:t> — сыновьями Ирода и </a:t>
            </a:r>
            <a:r>
              <a:rPr lang="ru-RU" sz="1200" kern="1200" dirty="0" err="1" smtClean="0">
                <a:solidFill>
                  <a:schemeClr val="tx1"/>
                </a:solidFill>
                <a:effectLst/>
                <a:latin typeface="+mn-lt"/>
                <a:ea typeface="+mn-ea"/>
                <a:cs typeface="+mn-cs"/>
              </a:rPr>
              <a:t>Мариамне</a:t>
            </a:r>
            <a:r>
              <a:rPr lang="ru-RU" sz="1200" kern="1200" dirty="0" smtClean="0">
                <a:solidFill>
                  <a:schemeClr val="tx1"/>
                </a:solidFill>
                <a:effectLst/>
                <a:latin typeface="+mn-lt"/>
                <a:ea typeface="+mn-ea"/>
                <a:cs typeface="+mn-cs"/>
              </a:rPr>
              <a:t>. Взбешенный известием о заговоре, Ирод приказал убить ее.</a:t>
            </a:r>
            <a:endParaRPr lang="en-US"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Справедливости ради нужно признать, что Ирод оказался очень способным правителем, сделавшим много блага для своего народа. Он предоставлял щедрые субсидии во время голода. Он построил целый ряд крепостей и укреплений, оградив страну от иностранных вторжений. Он реализовал обширную строительную программу, стимулировавшую рост торговли. При нем значительно улучшилось экономическое состояние страны. Поэтому, несмотря на интриги при дворе, его правление можно назвать весьма успешным.</a:t>
            </a:r>
            <a:endParaRPr lang="en-US"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Однако ему не удалось снискать расположения народа. Его </a:t>
            </a:r>
            <a:r>
              <a:rPr lang="ru-RU" sz="1200" kern="1200" dirty="0" err="1" smtClean="0">
                <a:solidFill>
                  <a:schemeClr val="tx1"/>
                </a:solidFill>
                <a:effectLst/>
                <a:latin typeface="+mn-lt"/>
                <a:ea typeface="+mn-ea"/>
                <a:cs typeface="+mn-cs"/>
              </a:rPr>
              <a:t>идумейское</a:t>
            </a:r>
            <a:r>
              <a:rPr lang="ru-RU" sz="1200" kern="1200" dirty="0" smtClean="0">
                <a:solidFill>
                  <a:schemeClr val="tx1"/>
                </a:solidFill>
                <a:effectLst/>
                <a:latin typeface="+mn-lt"/>
                <a:ea typeface="+mn-ea"/>
                <a:cs typeface="+mn-cs"/>
              </a:rPr>
              <a:t> происхождение делало его узурпатором в глазах евреев. Его лояльное отношение к языческим культам вызывало недоверие к его приверженности иудаизму. Несмотря на то, что он построил новый великолепный храм в Иерусалиме, он отнюдь не был благочестивым иудеем. Его циничное стремление сделать священство инструментом своей политики и его личная развращенность вызывали ненависть религиозных евреев.</a:t>
            </a:r>
            <a:endParaRPr lang="en-US"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В 23 г. до н.э. он вторично женился на женщине, которую, как и его первую жену, звали </a:t>
            </a:r>
            <a:r>
              <a:rPr lang="ru-RU" sz="1200" kern="1200" dirty="0" err="1" smtClean="0">
                <a:solidFill>
                  <a:schemeClr val="tx1"/>
                </a:solidFill>
                <a:effectLst/>
                <a:latin typeface="+mn-lt"/>
                <a:ea typeface="+mn-ea"/>
                <a:cs typeface="+mn-cs"/>
              </a:rPr>
              <a:t>Мариамне</a:t>
            </a:r>
            <a:r>
              <a:rPr lang="ru-RU" sz="1200" kern="1200" dirty="0" smtClean="0">
                <a:solidFill>
                  <a:schemeClr val="tx1"/>
                </a:solidFill>
                <a:effectLst/>
                <a:latin typeface="+mn-lt"/>
                <a:ea typeface="+mn-ea"/>
                <a:cs typeface="+mn-cs"/>
              </a:rPr>
              <a:t>, дочери Симона, сына </a:t>
            </a:r>
            <a:r>
              <a:rPr lang="ru-RU" sz="1200" kern="1200" dirty="0" err="1" smtClean="0">
                <a:solidFill>
                  <a:schemeClr val="tx1"/>
                </a:solidFill>
                <a:effectLst/>
                <a:latin typeface="+mn-lt"/>
                <a:ea typeface="+mn-ea"/>
                <a:cs typeface="+mn-cs"/>
              </a:rPr>
              <a:t>Боэфа</a:t>
            </a:r>
            <a:r>
              <a:rPr lang="ru-RU" sz="1200" kern="1200" dirty="0" smtClean="0">
                <a:solidFill>
                  <a:schemeClr val="tx1"/>
                </a:solidFill>
                <a:effectLst/>
                <a:latin typeface="+mn-lt"/>
                <a:ea typeface="+mn-ea"/>
                <a:cs typeface="+mn-cs"/>
              </a:rPr>
              <a:t>, священника. В угоду ей он сместил первосвященника и назначил на этот пост ее отца Симона. Новый первосвященник вскоре стал предметом всеобщей ненависти. Когда четырьмя годами позже из Рима, где они учились, вернулись два сына Ирода, народ встретил их с нескрываемым энтузиазмом. В них, наследниках </a:t>
            </a:r>
            <a:r>
              <a:rPr lang="ru-RU" sz="1200" kern="1200" dirty="0" err="1" smtClean="0">
                <a:solidFill>
                  <a:schemeClr val="tx1"/>
                </a:solidFill>
                <a:effectLst/>
                <a:latin typeface="+mn-lt"/>
                <a:ea typeface="+mn-ea"/>
                <a:cs typeface="+mn-cs"/>
              </a:rPr>
              <a:t>хасмонейской</a:t>
            </a:r>
            <a:r>
              <a:rPr lang="ru-RU" sz="1200" kern="1200" dirty="0" smtClean="0">
                <a:solidFill>
                  <a:schemeClr val="tx1"/>
                </a:solidFill>
                <a:effectLst/>
                <a:latin typeface="+mn-lt"/>
                <a:ea typeface="+mn-ea"/>
                <a:cs typeface="+mn-cs"/>
              </a:rPr>
              <a:t> династии, видели законных царей и избавителей от деспотии Ирода. Это признание со стороны народа в конце концов стоило им жизни. Они были убиты но приказу отца в результате интриг своего брата </a:t>
            </a:r>
            <a:r>
              <a:rPr lang="ru-RU" sz="1200" kern="1200" dirty="0" err="1" smtClean="0">
                <a:solidFill>
                  <a:schemeClr val="tx1"/>
                </a:solidFill>
                <a:effectLst/>
                <a:latin typeface="+mn-lt"/>
                <a:ea typeface="+mn-ea"/>
                <a:cs typeface="+mn-cs"/>
              </a:rPr>
              <a:t>Антипатра</a:t>
            </a:r>
            <a:r>
              <a:rPr lang="ru-RU" sz="1200" kern="1200" dirty="0" smtClean="0">
                <a:solidFill>
                  <a:schemeClr val="tx1"/>
                </a:solidFill>
                <a:effectLst/>
                <a:latin typeface="+mn-lt"/>
                <a:ea typeface="+mn-ea"/>
                <a:cs typeface="+mn-cs"/>
              </a:rPr>
              <a:t>. Заговоры и казни, сопровождавшие все царствование Ирода, особенно усилились в его последние годы. </a:t>
            </a:r>
            <a:r>
              <a:rPr lang="ru-RU" sz="1200" kern="1200" dirty="0" err="1" smtClean="0">
                <a:solidFill>
                  <a:schemeClr val="tx1"/>
                </a:solidFill>
                <a:effectLst/>
                <a:latin typeface="+mn-lt"/>
                <a:ea typeface="+mn-ea"/>
                <a:cs typeface="+mn-cs"/>
              </a:rPr>
              <a:t>Антипатр</a:t>
            </a:r>
            <a:r>
              <a:rPr lang="ru-RU" sz="1200" kern="1200" dirty="0" smtClean="0">
                <a:solidFill>
                  <a:schemeClr val="tx1"/>
                </a:solidFill>
                <a:effectLst/>
                <a:latin typeface="+mn-lt"/>
                <a:ea typeface="+mn-ea"/>
                <a:cs typeface="+mn-cs"/>
              </a:rPr>
              <a:t>, пытавшийся ускорить смерть отца и овладеть троном, подвергся той же участи, что и его братья. Август, у которого Ирод испрашивал разрешения на казнь сына, мрачно пошутил, что скорее хотел бы быть свиньей Ирода, чем его сыном (в греческом языке эти слова созвучны). Ирод умер 1 апреля 4 г. до н.э. от рака кишечника и водянки, мучимый воспоминаниями о совершенных им убийствах.</a:t>
            </a:r>
            <a:endParaRPr lang="en-US" sz="1200" kern="1200" dirty="0" smtClean="0">
              <a:solidFill>
                <a:schemeClr val="tx1"/>
              </a:solidFill>
              <a:effectLst/>
              <a:latin typeface="+mn-lt"/>
              <a:ea typeface="+mn-ea"/>
              <a:cs typeface="+mn-cs"/>
            </a:endParaRPr>
          </a:p>
          <a:p>
            <a:endParaRPr lang="ru-RU" dirty="0"/>
          </a:p>
        </p:txBody>
      </p:sp>
    </p:spTree>
    <p:extLst>
      <p:ext uri="{BB962C8B-B14F-4D97-AF65-F5344CB8AC3E}">
        <p14:creationId xmlns:p14="http://schemas.microsoft.com/office/powerpoint/2010/main" val="36018951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txBox="1">
            <a:spLocks noGrp="1"/>
          </p:cNvSpPr>
          <p:nvPr>
            <p:ph type="sldNum" sz="quarter" idx="5"/>
          </p:nvPr>
        </p:nvSpPr>
        <p:spPr>
          <a:ln/>
        </p:spPr>
        <p:txBody>
          <a:bodyPr lIns="0" tIns="0" rIns="0" bIns="0" anchor="b">
            <a:noAutofit/>
          </a:bodyPr>
          <a:lstStyle/>
          <a:p>
            <a:pPr lvl="0"/>
            <a:fld id="{A220C147-8058-4BDF-AFD6-EE12457000F0}" type="slidenum">
              <a:t>14</a:t>
            </a:fld>
            <a:endParaRPr lang="ru-RU"/>
          </a:p>
        </p:txBody>
      </p:sp>
      <p:sp>
        <p:nvSpPr>
          <p:cNvPr id="2" name="Slide Image Placeholder 1"/>
          <p:cNvSpPr>
            <a:spLocks noGrp="1" noRot="1" noChangeAspect="1" noResize="1"/>
          </p:cNvSpPr>
          <p:nvPr>
            <p:ph type="sldImg"/>
          </p:nvPr>
        </p:nvSpPr>
        <p:spPr>
          <a:xfrm>
            <a:off x="-639763" y="0"/>
            <a:ext cx="4878388" cy="365918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799" y="4415424"/>
            <a:ext cx="5486040" cy="276999"/>
          </a:xfrm>
        </p:spPr>
        <p:txBody>
          <a:bodyPr>
            <a:spAutoFit/>
          </a:bodyPr>
          <a:lstStyle/>
          <a:p>
            <a:pPr marL="0" indent="0" algn="l" hangingPunct="1">
              <a:spcBef>
                <a:spcPts val="448"/>
              </a:spcBef>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ru-RU" sz="1200">
              <a:solidFill>
                <a:srgbClr val="70BF57"/>
              </a:solidFill>
              <a:latin typeface="Times New Roman" pitchFamily="18"/>
            </a:endParaRPr>
          </a:p>
        </p:txBody>
      </p:sp>
    </p:spTree>
    <p:extLst>
      <p:ext uri="{BB962C8B-B14F-4D97-AF65-F5344CB8AC3E}">
        <p14:creationId xmlns:p14="http://schemas.microsoft.com/office/powerpoint/2010/main" val="13315410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txBox="1">
            <a:spLocks noGrp="1"/>
          </p:cNvSpPr>
          <p:nvPr>
            <p:ph type="sldNum" sz="quarter" idx="5"/>
          </p:nvPr>
        </p:nvSpPr>
        <p:spPr>
          <a:ln/>
        </p:spPr>
        <p:txBody>
          <a:bodyPr lIns="0" tIns="0" rIns="0" bIns="0" anchor="b">
            <a:noAutofit/>
          </a:bodyPr>
          <a:lstStyle/>
          <a:p>
            <a:pPr lvl="0"/>
            <a:fld id="{23EF0BFC-7D9A-4E06-A28F-3E70783A51B2}" type="slidenum">
              <a:t>15</a:t>
            </a:fld>
            <a:endParaRPr lang="ru-RU"/>
          </a:p>
        </p:txBody>
      </p:sp>
      <p:sp>
        <p:nvSpPr>
          <p:cNvPr id="2" name="Slide Image Placeholder 1"/>
          <p:cNvSpPr>
            <a:spLocks noGrp="1" noRot="1" noChangeAspect="1" noResize="1"/>
          </p:cNvSpPr>
          <p:nvPr>
            <p:ph type="sldImg"/>
          </p:nvPr>
        </p:nvSpPr>
        <p:spPr>
          <a:xfrm>
            <a:off x="1062038" y="827088"/>
            <a:ext cx="5430837" cy="4075112"/>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755280" y="5163162"/>
            <a:ext cx="6044400" cy="4799724"/>
          </a:xfrm>
        </p:spPr>
        <p:txBody>
          <a:bodyPr/>
          <a:lstStyle/>
          <a:p>
            <a:endParaRPr lang="ru-RU"/>
          </a:p>
        </p:txBody>
      </p:sp>
    </p:spTree>
    <p:extLst>
      <p:ext uri="{BB962C8B-B14F-4D97-AF65-F5344CB8AC3E}">
        <p14:creationId xmlns:p14="http://schemas.microsoft.com/office/powerpoint/2010/main" val="29875430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txBox="1">
            <a:spLocks noGrp="1"/>
          </p:cNvSpPr>
          <p:nvPr>
            <p:ph type="sldNum" sz="quarter" idx="5"/>
          </p:nvPr>
        </p:nvSpPr>
        <p:spPr>
          <a:ln/>
        </p:spPr>
        <p:txBody>
          <a:bodyPr lIns="0" tIns="0" rIns="0" bIns="0" anchor="b">
            <a:noAutofit/>
          </a:bodyPr>
          <a:lstStyle/>
          <a:p>
            <a:pPr lvl="0"/>
            <a:fld id="{2C7712CC-6284-402B-90F7-ADC3FD8CE66F}" type="slidenum">
              <a:t>16</a:t>
            </a:fld>
            <a:endParaRPr lang="ru-RU"/>
          </a:p>
        </p:txBody>
      </p:sp>
      <p:sp>
        <p:nvSpPr>
          <p:cNvPr id="2" name="Slide Image Placeholder 1"/>
          <p:cNvSpPr>
            <a:spLocks noGrp="1" noRot="1" noChangeAspect="1" noResize="1"/>
          </p:cNvSpPr>
          <p:nvPr>
            <p:ph type="sldImg"/>
          </p:nvPr>
        </p:nvSpPr>
        <p:spPr>
          <a:xfrm>
            <a:off x="1062038" y="827088"/>
            <a:ext cx="5430837" cy="4075112"/>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755280" y="5163162"/>
            <a:ext cx="6044400" cy="276999"/>
          </a:xfrm>
        </p:spPr>
        <p:txBody>
          <a:bodyPr>
            <a:spAutoFit/>
          </a:bodyPr>
          <a:lstStyle/>
          <a:p>
            <a:endParaRPr lang="ru-RU"/>
          </a:p>
        </p:txBody>
      </p:sp>
    </p:spTree>
    <p:extLst>
      <p:ext uri="{BB962C8B-B14F-4D97-AF65-F5344CB8AC3E}">
        <p14:creationId xmlns:p14="http://schemas.microsoft.com/office/powerpoint/2010/main" val="23853809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txBox="1">
            <a:spLocks noGrp="1"/>
          </p:cNvSpPr>
          <p:nvPr>
            <p:ph type="sldNum" sz="quarter" idx="5"/>
          </p:nvPr>
        </p:nvSpPr>
        <p:spPr>
          <a:ln/>
        </p:spPr>
        <p:txBody>
          <a:bodyPr lIns="0" tIns="0" rIns="0" bIns="0" anchor="b">
            <a:noAutofit/>
          </a:bodyPr>
          <a:lstStyle/>
          <a:p>
            <a:pPr lvl="0"/>
            <a:fld id="{748A615F-FD9C-480B-B0C4-E84B31C90470}" type="slidenum">
              <a:t>17</a:t>
            </a:fld>
            <a:endParaRPr lang="ru-RU"/>
          </a:p>
        </p:txBody>
      </p:sp>
      <p:sp>
        <p:nvSpPr>
          <p:cNvPr id="2" name="Slide Image Placeholder 1"/>
          <p:cNvSpPr>
            <a:spLocks noGrp="1" noRot="1" noChangeAspect="1" noResize="1"/>
          </p:cNvSpPr>
          <p:nvPr>
            <p:ph type="sldImg"/>
          </p:nvPr>
        </p:nvSpPr>
        <p:spPr>
          <a:xfrm>
            <a:off x="1062038" y="827088"/>
            <a:ext cx="5430837" cy="4075112"/>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755280" y="5163162"/>
            <a:ext cx="6044400" cy="4799724"/>
          </a:xfrm>
        </p:spPr>
        <p:txBody>
          <a:bodyPr/>
          <a:lstStyle/>
          <a:p>
            <a:r>
              <a:rPr lang="ru-RU" sz="1200" kern="1200" dirty="0" smtClean="0">
                <a:solidFill>
                  <a:schemeClr val="tx1"/>
                </a:solidFill>
                <a:effectLst/>
                <a:latin typeface="+mn-lt"/>
                <a:ea typeface="+mn-ea"/>
                <a:cs typeface="+mn-cs"/>
              </a:rPr>
              <a:t>Музыка и театр</a:t>
            </a:r>
            <a:endParaRPr lang="en-US"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Эти два вида искусства были предназначены для развлечения толпы. Сценическое искусство было очень сильно затронуто общим нравственным разложением и само в немалой степени способствовало ему. Фарсы и комедии времен ранней империи были грубыми и вульгарными, они показывали самые низменные стороны жизни и отличались цинизмом и развращенностью. Римский театр представлял резкий контраст с театром Эсхила, Софокла и Еврипида — великих греческих драматургов, создавших трагедии, насыщенные глубочайшим философским и богословским смыслом. В Римской империи исполнялась разная музыка. Основными музыкальными инструментами были флейты и свирели, но известны были и ударные и медные инструменты, а самыми популярными были лира и арфа. Музыка обычно сопровождала религиозные обряды и процессии. Но кроме того, аристократы любили, чтобы музыка была фоном их разнообразных развлечений.</a:t>
            </a:r>
            <a:endParaRPr lang="en-US"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Арена</a:t>
            </a:r>
            <a:endParaRPr lang="en-US"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Амфитеатр оказывал наиболее пагубное влияние на публику. Императоры и претенденты на высокие политические должности, стремясь завоевать расположение толпы, устраивали на арене кровавые состязания, на которых люди сражались друг с другом или с дикими зверями. Участниками этих зрелищ были специально подготовленные рабы-гладиаторы, военнопленные, приговоренные к смерти преступники, а иногда и наемники, решившиеся искать на арене славы и денег. Некоторым из них удавалось успешно выступать в течение нескольких лет и благополучно уйти в отставку. Но большинство погибало на арене. Представления в амфитеатре приучали публику к кровопролитию и разжигали у нее жажду крови. Если сцена с ее грубыми фарсами воспитывала в римлянах развращенность, то арена учила их жестокости.</a:t>
            </a:r>
            <a:endParaRPr lang="en-US" sz="1200" kern="1200" dirty="0" smtClean="0">
              <a:solidFill>
                <a:schemeClr val="tx1"/>
              </a:solidFill>
              <a:effectLst/>
              <a:latin typeface="+mn-lt"/>
              <a:ea typeface="+mn-ea"/>
              <a:cs typeface="+mn-cs"/>
            </a:endParaRPr>
          </a:p>
          <a:p>
            <a:endParaRPr lang="ru-RU" dirty="0"/>
          </a:p>
        </p:txBody>
      </p:sp>
    </p:spTree>
    <p:extLst>
      <p:ext uri="{BB962C8B-B14F-4D97-AF65-F5344CB8AC3E}">
        <p14:creationId xmlns:p14="http://schemas.microsoft.com/office/powerpoint/2010/main" val="42079466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txBox="1">
            <a:spLocks noGrp="1"/>
          </p:cNvSpPr>
          <p:nvPr>
            <p:ph type="sldNum" sz="quarter" idx="5"/>
          </p:nvPr>
        </p:nvSpPr>
        <p:spPr>
          <a:ln/>
        </p:spPr>
        <p:txBody>
          <a:bodyPr lIns="0" tIns="0" rIns="0" bIns="0" anchor="b">
            <a:noAutofit/>
          </a:bodyPr>
          <a:lstStyle/>
          <a:p>
            <a:pPr lvl="0"/>
            <a:fld id="{01508A64-5C9E-4261-B43D-DF24BA157A45}" type="slidenum">
              <a:t>18</a:t>
            </a:fld>
            <a:endParaRPr lang="ru-RU"/>
          </a:p>
        </p:txBody>
      </p:sp>
      <p:sp>
        <p:nvSpPr>
          <p:cNvPr id="2" name="Slide Image Placeholder 1"/>
          <p:cNvSpPr>
            <a:spLocks noGrp="1" noRot="1" noChangeAspect="1" noResize="1"/>
          </p:cNvSpPr>
          <p:nvPr>
            <p:ph type="sldImg"/>
          </p:nvPr>
        </p:nvSpPr>
        <p:spPr>
          <a:xfrm>
            <a:off x="1062038" y="827088"/>
            <a:ext cx="5430837" cy="4075112"/>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755280" y="5163162"/>
            <a:ext cx="6044400" cy="4799724"/>
          </a:xfrm>
        </p:spPr>
        <p:txBody>
          <a:bodyPr/>
          <a:lstStyle/>
          <a:p>
            <a:r>
              <a:rPr lang="ru-RU" sz="1200" kern="1200" dirty="0" smtClean="0">
                <a:solidFill>
                  <a:schemeClr val="tx1"/>
                </a:solidFill>
                <a:effectLst/>
                <a:latin typeface="+mn-lt"/>
                <a:ea typeface="+mn-ea"/>
                <a:cs typeface="+mn-cs"/>
              </a:rPr>
              <a:t>Языки</a:t>
            </a:r>
            <a:endParaRPr lang="en-US"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Мы можем выделить четыре основных языка Римской империи, употреблявшихся в интересующую нас эпоху: латинский, греческий, арамейский и древнееврейский. Латинский язык был официальным языком империи. На нем велось все судопроизводство. Это также был язык римской литературы. Как разговорный язык большинства населения он, помимо Италии, распространился в западных областях империи: в Северной Африке, Испании, Галлии, Британии. Народы покоренных римлянами стран, восприняв язык завоевателей, постепенно вносили в него некоторые элементы своих родных языков. Трансформированная подобным образом латынь стала основой для многих современных европейских языков. Греческий язык был языком античной культуры. На нем читали и говорили все образованные люди империи. Кроме того, он был разговорным языком для населения многих восточных провинций. Говорили на нем и в Палестине, вероятно, Иисус и Его ученики часто пользовались им, когда имели дело с язычниками. Арамейский язык был наиболее распространенным языком народов Ближнего Востока. На этом языке Павел обращался к жителям Иерусалима (</a:t>
            </a:r>
            <a:r>
              <a:rPr lang="ru-RU" sz="1200" kern="1200" dirty="0" err="1" smtClean="0">
                <a:solidFill>
                  <a:schemeClr val="tx1"/>
                </a:solidFill>
                <a:effectLst/>
                <a:latin typeface="+mn-lt"/>
                <a:ea typeface="+mn-ea"/>
                <a:cs typeface="+mn-cs"/>
              </a:rPr>
              <a:t>Деян</a:t>
            </a:r>
            <a:r>
              <a:rPr lang="ru-RU" sz="1200" kern="1200" dirty="0" smtClean="0">
                <a:solidFill>
                  <a:schemeClr val="tx1"/>
                </a:solidFill>
                <a:effectLst/>
                <a:latin typeface="+mn-lt"/>
                <a:ea typeface="+mn-ea"/>
                <a:cs typeface="+mn-cs"/>
              </a:rPr>
              <a:t> 22:2), когда произносил свою защитную речь на ступенях крепости Антония. Некоторые цитаты из речей Иисуса указывают, что Он тоже говорил на этом языке (Ин 1:42, </a:t>
            </a:r>
            <a:r>
              <a:rPr lang="ru-RU" sz="1200" kern="1200" dirty="0" err="1" smtClean="0">
                <a:solidFill>
                  <a:schemeClr val="tx1"/>
                </a:solidFill>
                <a:effectLst/>
                <a:latin typeface="+mn-lt"/>
                <a:ea typeface="+mn-ea"/>
                <a:cs typeface="+mn-cs"/>
              </a:rPr>
              <a:t>Мк</a:t>
            </a:r>
            <a:r>
              <a:rPr lang="ru-RU" sz="1200" kern="1200" dirty="0" smtClean="0">
                <a:solidFill>
                  <a:schemeClr val="tx1"/>
                </a:solidFill>
                <a:effectLst/>
                <a:latin typeface="+mn-lt"/>
                <a:ea typeface="+mn-ea"/>
                <a:cs typeface="+mn-cs"/>
              </a:rPr>
              <a:t> 7:34, Мф 27:46). Арамейские выражения были в ходу и в древней церкви — например, «</a:t>
            </a:r>
            <a:r>
              <a:rPr lang="ru-RU" sz="1200" kern="1200" dirty="0" err="1" smtClean="0">
                <a:solidFill>
                  <a:schemeClr val="tx1"/>
                </a:solidFill>
                <a:effectLst/>
                <a:latin typeface="+mn-lt"/>
                <a:ea typeface="+mn-ea"/>
                <a:cs typeface="+mn-cs"/>
              </a:rPr>
              <a:t>Авва</a:t>
            </a:r>
            <a:r>
              <a:rPr lang="ru-RU" sz="1200" kern="1200" dirty="0" smtClean="0">
                <a:solidFill>
                  <a:schemeClr val="tx1"/>
                </a:solidFill>
                <a:effectLst/>
                <a:latin typeface="+mn-lt"/>
                <a:ea typeface="+mn-ea"/>
                <a:cs typeface="+mn-cs"/>
              </a:rPr>
              <a:t>» (Рим 8:15) и «</a:t>
            </a:r>
            <a:r>
              <a:rPr lang="ru-RU" sz="1200" kern="1200" dirty="0" err="1" smtClean="0">
                <a:solidFill>
                  <a:schemeClr val="tx1"/>
                </a:solidFill>
                <a:effectLst/>
                <a:latin typeface="+mn-lt"/>
                <a:ea typeface="+mn-ea"/>
                <a:cs typeface="+mn-cs"/>
              </a:rPr>
              <a:t>Маранафа</a:t>
            </a:r>
            <a:r>
              <a:rPr lang="ru-RU" sz="1200" kern="1200" dirty="0" smtClean="0">
                <a:solidFill>
                  <a:schemeClr val="tx1"/>
                </a:solidFill>
                <a:effectLst/>
                <a:latin typeface="+mn-lt"/>
                <a:ea typeface="+mn-ea"/>
                <a:cs typeface="+mn-cs"/>
              </a:rPr>
              <a:t>» (1 Кор 16:22). По-видимому, многие из первых христиан говорили на арамейском языке. Классический еврейский язык, которому арамейский был родственен, перестал употребляться большинством населения еще во времена Ездры. В I веке он применялся лишь священниками и книжниками в богослужебной практике и богословских диспутах. Простой народ его не понимал.</a:t>
            </a:r>
            <a:endParaRPr lang="en-US"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Широкое употребление этих трех языков видно из того, что надпись на кресте над головой Иисуса была сделана «</a:t>
            </a:r>
            <a:r>
              <a:rPr lang="ru-RU" sz="1200" kern="1200" dirty="0" err="1" smtClean="0">
                <a:solidFill>
                  <a:schemeClr val="tx1"/>
                </a:solidFill>
                <a:effectLst/>
                <a:latin typeface="+mn-lt"/>
                <a:ea typeface="+mn-ea"/>
                <a:cs typeface="+mn-cs"/>
              </a:rPr>
              <a:t>зпо-еврейски</a:t>
            </a:r>
            <a:r>
              <a:rPr lang="ru-RU" sz="1200" kern="1200" dirty="0" smtClean="0">
                <a:solidFill>
                  <a:schemeClr val="tx1"/>
                </a:solidFill>
                <a:effectLst/>
                <a:latin typeface="+mn-lt"/>
                <a:ea typeface="+mn-ea"/>
                <a:cs typeface="+mn-cs"/>
              </a:rPr>
              <a:t> (по-арамейски), и по-гречески, и по-римски» (Ин 19:20). Даже в Палестине все эти три языка были общеприняты и широко использовались.</a:t>
            </a:r>
            <a:endParaRPr lang="en-US"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Такое разнообразие языков в самом центре возникновения христианства дало ему возможность универсального выражения. Ни латынь, ни еврейский язык не сыграли важной роли в истории Церкви в I веке н.э. в отличие от арамейского и греческого. Предание говорит, что в середине I века некоторые из самых ранних записей слов Иисуса были сделаны на арамейском языке. А наука располагает неоспоримыми доказательствами того, что весь Новый Завет почти с самого начала циркулировал в рукописях на греческом языке. </a:t>
            </a:r>
            <a:endParaRPr lang="ru-RU" dirty="0"/>
          </a:p>
        </p:txBody>
      </p:sp>
    </p:spTree>
    <p:extLst>
      <p:ext uri="{BB962C8B-B14F-4D97-AF65-F5344CB8AC3E}">
        <p14:creationId xmlns:p14="http://schemas.microsoft.com/office/powerpoint/2010/main" val="8820516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kern="1200" dirty="0" smtClean="0">
                <a:solidFill>
                  <a:schemeClr val="tx1"/>
                </a:solidFill>
                <a:effectLst/>
                <a:latin typeface="+mn-lt"/>
                <a:ea typeface="+mn-ea"/>
                <a:cs typeface="+mn-cs"/>
              </a:rPr>
              <a:t>НРАВСТВЕННОЕ СОСТОЯНИЕ ОБЩЕСТВА</a:t>
            </a:r>
            <a:endParaRPr lang="en-US"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Некоторые историки рисуют состояние нравственности в ранней империи в исключительно мрачном свете. Однако едва ли все было столь однозначно. Как это часто бывает, порядочные люди оставались малозаметны, а преступники привлекали всеобщее внимание. Тем не менее, основываясь на данных истории, а также на литературе того времени, мы можем определенно утверждать, что в целом нравственность была существенно ниже, чем в последующих веках.1 Грозное предупреждение грешникам, содержащееся в Послании к Римлянам (Рим 1:18-3:20), изначально относилось именно к обществу ранней империи, и все имеющиеся источники подтверждают точность данной Павлом характеристики.</a:t>
            </a:r>
            <a:endParaRPr lang="en-US"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Падение нравов не означало, что в империи не было порядочных людей, или что добродетель совершенно исчезла. Но можно зафиксировать своего рода «отрицательную динамику» в развитии морали, постоянное движение в сторону вседозволенности и беззакония. Жизнь человека стоила крайне мало — убийства были довольно частым явлением. Развод считался естественным делом и добиться его было очень просто. Родители избавлялись от нежеланных детей — хорошо известно письмо некого Иллариона своей жене Алисе: «Если родишь ребенка и это будет мальчик, то пусть он живет, если же будет девочка, подкинь ее». Процветали суеверия, всякого рода обман и хитрости.</a:t>
            </a:r>
            <a:endParaRPr lang="en-US"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Моралисты того времени, как, например, Сенека — воспитатель Нерона, в своих книгах разрабатывали возвышенные нравственные идеалы, обличали пороки своих современников. Но их выступления не произвели каких-либо значимых перемен. Их идеи оставались только рассудочными схемами, не имеющими никакого практического применения. Языческое общество не имело сил само исправить себя. Сознание собственного бессилия вызывало пессимизм и депрессию. Безнравственность и жестокость в политике, распущенность в удовольствиях, обман в делах, лицемерие и суеверия в религии делали жизнь в Риме тяжелой для большинства, а для некоторых и вовсе невыносимой.</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3B3C84F-D541-4EE5-A129-E0572796759C}" type="slidenum">
              <a:rPr lang="en-US" smtClean="0"/>
              <a:t>19</a:t>
            </a:fld>
            <a:endParaRPr lang="en-US"/>
          </a:p>
        </p:txBody>
      </p:sp>
    </p:spTree>
    <p:extLst>
      <p:ext uri="{BB962C8B-B14F-4D97-AF65-F5344CB8AC3E}">
        <p14:creationId xmlns:p14="http://schemas.microsoft.com/office/powerpoint/2010/main" val="1933689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smtClean="0"/>
              <a:t>Краткая история </a:t>
            </a:r>
            <a:br>
              <a:rPr lang="ru-RU" dirty="0" smtClean="0"/>
            </a:br>
            <a:r>
              <a:rPr lang="ru-RU" dirty="0" smtClean="0"/>
              <a:t>Датой основания Рима традиционно называют 753 г. до Р. Х. Первые 250 лет городом управляли цари этрусской династии, которые заимствовали у греков алфавит, чеканку монет и другие культурные традиции. В конце VI в. до Р.Х. последний этрусский царь был изгнан римской аристократией и Рим был провозглашен республикой. Власть в ней принадлежала народному собранию, сенату и ежегодно выбиравшимся должностным лицам. Среди последних важнейшими следует считать консулов, которые председательствовали в сенате, а в случае войны становились главнокомандующими. Начиная с IV века до Р.Х. границы Рима, города-государства, постоянно расширялись. </a:t>
            </a:r>
          </a:p>
          <a:p>
            <a:r>
              <a:rPr lang="ru-RU" dirty="0" smtClean="0"/>
              <a:t>К 250 г. до Р.Х. Рим контролировал почти весь </a:t>
            </a:r>
            <a:r>
              <a:rPr lang="ru-RU" dirty="0" err="1" smtClean="0"/>
              <a:t>Апеннинский</a:t>
            </a:r>
            <a:r>
              <a:rPr lang="ru-RU" dirty="0" smtClean="0"/>
              <a:t> полуостров, а в 146 г. захватил Карфаген и стал самой могущественной державой во всем Средиземноморье. Завоеванные территории превращались в провинции, управляемые наместниками (часто бывшими консулами), назначавшимися сенатом. В I в. до Р.Х. республика пережила серию гражданских войн, в результате чего власть в ней захватили честолюбивые полководцы, сначала </a:t>
            </a:r>
            <a:r>
              <a:rPr lang="ru-RU" dirty="0" err="1" smtClean="0"/>
              <a:t>Луций</a:t>
            </a:r>
            <a:r>
              <a:rPr lang="ru-RU" dirty="0" smtClean="0"/>
              <a:t> Корнелий Сулла, а потом Гай Юлий Цезарь, объявившие себя пожизненными диктаторами. В 27 г. до Р.Х. приемный сын убитого в марте 44 г. до Р.Х. Юлия Цезаря </a:t>
            </a:r>
            <a:r>
              <a:rPr lang="ru-RU" dirty="0" err="1" smtClean="0"/>
              <a:t>Октавиан</a:t>
            </a:r>
            <a:r>
              <a:rPr lang="ru-RU" dirty="0" smtClean="0"/>
              <a:t> был провозглашен императором и получил титул Августа ("священного" или "возвеличенного богами"). Он правил до 14 г. по Р.Х. Время его правления было названо "золотым веком Августа". При нем империя обрела долгожданный мир и заняла главенствующее положение в мире, которое сохраняла еще четыре века. В Евангелии от </a:t>
            </a:r>
            <a:r>
              <a:rPr lang="ru-RU" dirty="0" err="1" smtClean="0"/>
              <a:t>Лк</a:t>
            </a:r>
            <a:r>
              <a:rPr lang="ru-RU" dirty="0" smtClean="0"/>
              <a:t>. 2:1 мы встречаем упоминание о переписи населения, которую проводил Август для упорядочивания сбора налогов.</a:t>
            </a:r>
          </a:p>
          <a:p>
            <a:r>
              <a:rPr lang="ru-RU" dirty="0" smtClean="0"/>
              <a:t>Римская империя просуществовала на западе до 476 г. по Р.Х., а на востоке (под названием Византийской) - до 1453 г., когда Константинополь захватили турки-османы.</a:t>
            </a:r>
          </a:p>
          <a:p>
            <a:r>
              <a:rPr lang="ru-RU" dirty="0" smtClean="0"/>
              <a:t>Границы империи в период расцвета</a:t>
            </a:r>
            <a:br>
              <a:rPr lang="ru-RU" dirty="0" smtClean="0"/>
            </a:br>
            <a:r>
              <a:rPr lang="ru-RU" dirty="0" smtClean="0"/>
              <a:t>На вершине своего могущества Римская империя простиралась от Атлантического океана на западе до Сирийской пустыни на востоке; и от Сахары на юге до устья Рейна и равнин Шотландии на севере.</a:t>
            </a:r>
          </a:p>
          <a:p>
            <a:endParaRPr lang="en-US" dirty="0"/>
          </a:p>
        </p:txBody>
      </p:sp>
      <p:sp>
        <p:nvSpPr>
          <p:cNvPr id="4" name="Slide Number Placeholder 3"/>
          <p:cNvSpPr>
            <a:spLocks noGrp="1"/>
          </p:cNvSpPr>
          <p:nvPr>
            <p:ph type="sldNum" sz="quarter" idx="10"/>
          </p:nvPr>
        </p:nvSpPr>
        <p:spPr/>
        <p:txBody>
          <a:bodyPr/>
          <a:lstStyle/>
          <a:p>
            <a:fld id="{F3B3C84F-D541-4EE5-A129-E0572796759C}" type="slidenum">
              <a:rPr lang="en-US" smtClean="0"/>
              <a:t>2</a:t>
            </a:fld>
            <a:endParaRPr lang="en-US"/>
          </a:p>
        </p:txBody>
      </p:sp>
    </p:spTree>
    <p:extLst>
      <p:ext uri="{BB962C8B-B14F-4D97-AF65-F5344CB8AC3E}">
        <p14:creationId xmlns:p14="http://schemas.microsoft.com/office/powerpoint/2010/main" val="4981094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kern="1200" dirty="0" smtClean="0">
                <a:solidFill>
                  <a:schemeClr val="tx1"/>
                </a:solidFill>
                <a:effectLst/>
                <a:latin typeface="+mn-lt"/>
                <a:ea typeface="+mn-ea"/>
                <a:cs typeface="+mn-cs"/>
              </a:rPr>
              <a:t>НРАВСТВЕННОЕ СОСТОЯНИЕ ОБЩЕСТВА</a:t>
            </a:r>
            <a:endParaRPr lang="en-US"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Некоторые историки рисуют состояние нравственности в ранней империи в исключительно мрачном свете. Однако едва ли все было столь однозначно. Как это часто бывает, порядочные люди оставались малозаметны, а преступники привлекали всеобщее внимание. Тем не менее, основываясь на данных истории, а также на литературе того времени, мы можем определенно утверждать, что в целом нравственность была существенно ниже, чем в последующих веках.1 Грозное предупреждение грешникам, содержащееся в Послании к Римлянам (Рим 1:18-3:20), изначально относилось именно к обществу ранней империи, и все имеющиеся источники подтверждают точность данной Павлом характеристики.</a:t>
            </a:r>
            <a:endParaRPr lang="en-US"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Падение нравов не означало, что в империи не было порядочных людей, или что добродетель совершенно исчезла. Но можно зафиксировать своего рода «отрицательную динамику» в развитии морали, постоянное движение в сторону вседозволенности и беззакония. Жизнь человека стоила крайне мало — убийства были довольно частым явлением. Развод считался естественным делом и добиться его было очень просто. Родители избавлялись от нежеланных детей — хорошо известно письмо некого Иллариона своей жене Алисе: «Если родишь ребенка и это будет мальчик, то пусть он живет, если же будет девочка, подкинь ее». Процветали суеверия, всякого рода обман и хитрости.</a:t>
            </a:r>
            <a:endParaRPr lang="en-US"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Моралисты того времени, как, например, Сенека — воспитатель Нерона, в своих книгах разрабатывали возвышенные нравственные идеалы, обличали пороки своих современников. Но их выступления не произвели каких-либо значимых перемен. Их идеи оставались только рассудочными схемами, не имеющими никакого практического применения. Языческое общество не имело сил само исправить себя. Сознание собственного бессилия вызывало пессимизм и депрессию. Безнравственность и жестокость в политике, распущенность в удовольствиях, обман в делах, лицемерие и суеверия в религии делали жизнь в Риме тяжелой для большинства, а для некоторых и вовсе невыносимой.</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3B3C84F-D541-4EE5-A129-E0572796759C}" type="slidenum">
              <a:rPr lang="en-US" smtClean="0"/>
              <a:t>20</a:t>
            </a:fld>
            <a:endParaRPr lang="en-US"/>
          </a:p>
        </p:txBody>
      </p:sp>
    </p:spTree>
    <p:extLst>
      <p:ext uri="{BB962C8B-B14F-4D97-AF65-F5344CB8AC3E}">
        <p14:creationId xmlns:p14="http://schemas.microsoft.com/office/powerpoint/2010/main" val="21092647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txBox="1">
            <a:spLocks noGrp="1"/>
          </p:cNvSpPr>
          <p:nvPr>
            <p:ph type="sldNum" sz="quarter" idx="5"/>
          </p:nvPr>
        </p:nvSpPr>
        <p:spPr>
          <a:ln/>
        </p:spPr>
        <p:txBody>
          <a:bodyPr lIns="0" tIns="0" rIns="0" bIns="0" anchor="b">
            <a:noAutofit/>
          </a:bodyPr>
          <a:lstStyle/>
          <a:p>
            <a:pPr lvl="0"/>
            <a:fld id="{FFF350AA-545F-4332-90A1-5D50B55DD724}" type="slidenum">
              <a:t>21</a:t>
            </a:fld>
            <a:endParaRPr lang="ru-RU"/>
          </a:p>
        </p:txBody>
      </p:sp>
      <p:sp>
        <p:nvSpPr>
          <p:cNvPr id="2" name="Slide Image Placeholder 1"/>
          <p:cNvSpPr>
            <a:spLocks noGrp="1" noRot="1" noChangeAspect="1" noResize="1"/>
          </p:cNvSpPr>
          <p:nvPr>
            <p:ph type="sldImg"/>
          </p:nvPr>
        </p:nvSpPr>
        <p:spPr>
          <a:xfrm>
            <a:off x="1062038" y="827088"/>
            <a:ext cx="5430837" cy="4075112"/>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755280" y="5163162"/>
            <a:ext cx="6044400" cy="4799724"/>
          </a:xfrm>
        </p:spPr>
        <p:txBody>
          <a:bodyPr/>
          <a:lstStyle/>
          <a:p>
            <a:r>
              <a:rPr lang="ru-RU" sz="1200" kern="1200" dirty="0" smtClean="0">
                <a:solidFill>
                  <a:schemeClr val="tx1"/>
                </a:solidFill>
                <a:effectLst/>
                <a:latin typeface="+mn-lt"/>
                <a:ea typeface="+mn-ea"/>
                <a:cs typeface="+mn-cs"/>
              </a:rPr>
              <a:t>РЕЛИГИИ И КУЛЬТЫ</a:t>
            </a:r>
            <a:endParaRPr lang="en-US"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Христианство появилось не в духовном вакууме. Неверно было бы думать, что оно застало человечество беспомощно ожидающим во что бы ему поверить. Вера в Христа должна была пробивать дорогу к сердцам людей через толщу верований, существовавших веками. Многие из них выродились в жалкие суеверия, другие, напротив, обладали поразительной мощью и жизненностью. В нашем обзоре мы остановимся на пяти типах культов, существовавших в то время.</a:t>
            </a:r>
            <a:endParaRPr lang="en-US"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ГРЕКО-РИМСКИЙ ПАНТЕОН</a:t>
            </a:r>
            <a:endParaRPr lang="en-US"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Изначально религией римлян был анимизм. Каждый земледелец почитал богов-покровителей своего домашнего очага: они олицетворяли в его сознании силы, с которыми он имел дело в своей повседневной жизни. Почитались боги лесов, полей, рек, боги посевов и урожаев. Некоторые следы местных праздников у крестьян Италии и Греции сохранились и до наших дней. Не исключено, например, что христианская традиция празднования Рождества связана с римским праздником Сатурналий, отмечавшихся в день зимнего солнцестояния.</a:t>
            </a:r>
            <a:endParaRPr lang="en-US"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С ростом римского военного государства развивался также культ </a:t>
            </a:r>
            <a:r>
              <a:rPr lang="ru-RU" sz="1200" kern="1200" dirty="0" err="1" smtClean="0">
                <a:solidFill>
                  <a:schemeClr val="tx1"/>
                </a:solidFill>
                <a:effectLst/>
                <a:latin typeface="+mn-lt"/>
                <a:ea typeface="+mn-ea"/>
                <a:cs typeface="+mn-cs"/>
              </a:rPr>
              <a:t>общеримских</a:t>
            </a:r>
            <a:r>
              <a:rPr lang="ru-RU" sz="1200" kern="1200" dirty="0" smtClean="0">
                <a:solidFill>
                  <a:schemeClr val="tx1"/>
                </a:solidFill>
                <a:effectLst/>
                <a:latin typeface="+mn-lt"/>
                <a:ea typeface="+mn-ea"/>
                <a:cs typeface="+mn-cs"/>
              </a:rPr>
              <a:t> богов, которые, по мере усиления контактов с греческой цивилизацией, отождествлялись с богами греко-олимпийского пантеона. Римский бог неба Юпитер был отождествлен с Зевсом — верховным богом эллинов, а жена Юпитера Юнона — с женой Зевса Герой. Бог моря Нептун слился в сознании римлян с греческим Посейдоном, бог преисподней Плутон — с Аидом и т.д. В конечном счете почти все греческие божества нашли своих римских двойников. При Августе в их честь были воздвигнуты новые храмы и учреждены новые жреческие должности. В эпоху ранней империи у богов греко-римского пантеона было множество приверженцев.</a:t>
            </a:r>
            <a:endParaRPr lang="en-US"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Однако традиционный культ начинал приходить в упадок. Греческая мифология содержала множество историй о грубом разврате и постоянных дрязгах и ссорах между богами. Со временем религия, основанная на поклонении таким богам, стала вызывать откровенное пренебрежение и насмешки сатириков и философов. Еще в IV в. до н.э. Платон утверждал, что басни о богах должны быть исключены из религии идеального государства, потому что они развращают молодежь своим гнусным примером. Философы пытались создавать свои культы и открыто отрицали традиционные. Несомненно, что число искренне верующих было достаточно велико, но оно, по-видимому, постепенно сокращалось.</a:t>
            </a:r>
            <a:endParaRPr lang="en-US"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Существовала еще одна причина утраты благоговейного отношения к богам. Это рост военного могущества Рима. Необходимо отметить, что боги олимпийского пантеона не почитались всюду одинаково. Каждый город имел своего бога-покровителя, культ которого был там особенно развит. Поклонение тому или иному божеству было, в известной мере, политическим делом: человек поклонялся Зевсу, Афине или Артемиде в зависимости от того, гражданином какого города он являлся. Неспособность этих городов противостоять Риму вызывала недоуменный вопрос: «Почему местный бог не защитил свой народ?» Побежденные народы часто были склонны охладевать к своим богам, оказавшимся но их мнению или слишком слабыми, или слишком капризными.</a:t>
            </a:r>
            <a:endParaRPr lang="en-US"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Тем не менее во многих городах продолжали совершать публичные обряды в честь местных богов. Ярким примером такого культа является поклонение Артемиде Эфесской, идол которой якобы упал с неба в город Эфес (</a:t>
            </a:r>
            <a:r>
              <a:rPr lang="ru-RU" sz="1200" kern="1200" dirty="0" err="1" smtClean="0">
                <a:solidFill>
                  <a:schemeClr val="tx1"/>
                </a:solidFill>
                <a:effectLst/>
                <a:latin typeface="+mn-lt"/>
                <a:ea typeface="+mn-ea"/>
                <a:cs typeface="+mn-cs"/>
              </a:rPr>
              <a:t>Деян</a:t>
            </a:r>
            <a:r>
              <a:rPr lang="ru-RU" sz="1200" kern="1200" dirty="0" smtClean="0">
                <a:solidFill>
                  <a:schemeClr val="tx1"/>
                </a:solidFill>
                <a:effectLst/>
                <a:latin typeface="+mn-lt"/>
                <a:ea typeface="+mn-ea"/>
                <a:cs typeface="+mn-cs"/>
              </a:rPr>
              <a:t> 19:27,35). В Книге Деяний описана фанатичная толпа язычников, заполнившая амфитеатр и кричавшая: «Велика Артемида Эфесская!» (</a:t>
            </a:r>
            <a:r>
              <a:rPr lang="ru-RU" sz="1200" kern="1200" dirty="0" err="1" smtClean="0">
                <a:solidFill>
                  <a:schemeClr val="tx1"/>
                </a:solidFill>
                <a:effectLst/>
                <a:latin typeface="+mn-lt"/>
                <a:ea typeface="+mn-ea"/>
                <a:cs typeface="+mn-cs"/>
              </a:rPr>
              <a:t>Деян</a:t>
            </a:r>
            <a:r>
              <a:rPr lang="ru-RU" sz="1200" kern="1200" dirty="0" smtClean="0">
                <a:solidFill>
                  <a:schemeClr val="tx1"/>
                </a:solidFill>
                <a:effectLst/>
                <a:latin typeface="+mn-lt"/>
                <a:ea typeface="+mn-ea"/>
                <a:cs typeface="+mn-cs"/>
              </a:rPr>
              <a:t> 19:34).</a:t>
            </a:r>
            <a:endParaRPr lang="en-US"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ПОКЛОНЕНИЕ ИМПЕРАТОРУ</a:t>
            </a:r>
            <a:endParaRPr lang="en-US"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Рост могущества империи подготовил почву для религии нового типа — поклонения государству. В течение многих лет эллинистические царства Птолемеев и Селевкидов превозносили своих царей. Им присваивались божественные титулы, такие как Господь (</a:t>
            </a:r>
            <a:r>
              <a:rPr lang="ru-RU" sz="1200" kern="1200" dirty="0" err="1" smtClean="0">
                <a:solidFill>
                  <a:schemeClr val="tx1"/>
                </a:solidFill>
                <a:effectLst/>
                <a:latin typeface="+mn-lt"/>
                <a:ea typeface="+mn-ea"/>
                <a:cs typeface="+mn-cs"/>
              </a:rPr>
              <a:t>Купоз</a:t>
            </a:r>
            <a:r>
              <a:rPr lang="ru-RU" sz="1200" kern="1200" dirty="0" smtClean="0">
                <a:solidFill>
                  <a:schemeClr val="tx1"/>
                </a:solidFill>
                <a:effectLst/>
                <a:latin typeface="+mn-lt"/>
                <a:ea typeface="+mn-ea"/>
                <a:cs typeface="+mn-cs"/>
              </a:rPr>
              <a:t>), Спаситель (Зо1ег), Явленный Бог (Ер1рНапез).</a:t>
            </a:r>
            <a:endParaRPr lang="en-US"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В Римской империи произошло невиданное в истории мира сосредоточение власти в руках одного человека. Необычайные возможности, которые были даны императору, наводили его подданных на мысль, что в нем есть нечто божественное.</a:t>
            </a:r>
            <a:endParaRPr lang="en-US"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Поклонение императору возникло не по приказу сверху. Оно складывалось благодаря росту почестей, оказывавшихся первому лицу государства. Юлия Цезаря назвали после смерти «Божественным Юлием». Со времен Августа решение об обожествлении умершего императора принимал сенат, хотя никто не относился к этой процедуре серьезно. Божеских почестей при жизни потребовал для себя Калигула, но поскольку все считали его безумным, его действия нельзя считать выражением общей политической линии империи. Только </a:t>
            </a:r>
            <a:r>
              <a:rPr lang="ru-RU" sz="1200" kern="1200" dirty="0" err="1" smtClean="0">
                <a:solidFill>
                  <a:schemeClr val="tx1"/>
                </a:solidFill>
                <a:effectLst/>
                <a:latin typeface="+mn-lt"/>
                <a:ea typeface="+mn-ea"/>
                <a:cs typeface="+mn-cs"/>
              </a:rPr>
              <a:t>Домициан</a:t>
            </a:r>
            <a:r>
              <a:rPr lang="ru-RU" sz="1200" kern="1200" dirty="0" smtClean="0">
                <a:solidFill>
                  <a:schemeClr val="tx1"/>
                </a:solidFill>
                <a:effectLst/>
                <a:latin typeface="+mn-lt"/>
                <a:ea typeface="+mn-ea"/>
                <a:cs typeface="+mn-cs"/>
              </a:rPr>
              <a:t>, правивший в конце I века, начал всерьез требовать от подданных почитать себя, как бога.</a:t>
            </a:r>
            <a:endParaRPr lang="en-US"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Христиане, которые не могли принять такого поклонения человеку, отказались участвовать в этом культе, чем навлекли на себя жестокие преследования. Самим римлянам ничего не стоило добавить к длинному списку богов еще одно имя, поэтому они не могли понять причины отказа от поклонения императору и расценили его как политический жест, направленный против империи. Между христианской и языческой точкой зрения на эту проблему не могло быть компромисса. Отношение христиан к поклонению государству или его главе выражено в книге Откровение, где безошибочно выявлена несовместимость, вражда между правом Христа и притязаниями на это право императора.</a:t>
            </a:r>
            <a:endParaRPr lang="en-US"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Несомненно, однако, что поклонение императору было очень важно для государства. В нем объединялись патриотизм и поклонение, что делало поддержку государства религиозным долгом. Это был тоталитаризм I века.</a:t>
            </a:r>
            <a:endParaRPr lang="en-US"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РЕЛИГИИ ТАИНСТВ</a:t>
            </a:r>
            <a:endParaRPr lang="en-US"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Ни поклонение богам греко-римского пантеона, ни поклонение императору не удовлетворяли человека полностью. Обе религии сопровождались ритуалами и жертвоприношениями, обе были связаны с коллективными действиями и исключали индивидуальные проявления. Обе обещали защиту божества, но не давали утешения в горе или сил для противостояния несчастью. Человек искал личную веру, дававшую возможность непосредственного общения с божеством. Люди пытались обрести опыт мистического общения с высшими силами.</a:t>
            </a:r>
            <a:endParaRPr lang="en-US"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Это желание в значительной мере удовлетворялось мистическими культами. Они имели преимущественно восточное происхождение, хотя религии таинств были с древности известны и в Греции. Их выражением стали знаменитые Элевсинские мистерии. Культ </a:t>
            </a:r>
            <a:r>
              <a:rPr lang="ru-RU" sz="1200" kern="1200" dirty="0" err="1" smtClean="0">
                <a:solidFill>
                  <a:schemeClr val="tx1"/>
                </a:solidFill>
                <a:effectLst/>
                <a:latin typeface="+mn-lt"/>
                <a:ea typeface="+mn-ea"/>
                <a:cs typeface="+mn-cs"/>
              </a:rPr>
              <a:t>Сибелы</a:t>
            </a:r>
            <a:r>
              <a:rPr lang="ru-RU" sz="1200" kern="1200" dirty="0" smtClean="0">
                <a:solidFill>
                  <a:schemeClr val="tx1"/>
                </a:solidFill>
                <a:effectLst/>
                <a:latin typeface="+mn-lt"/>
                <a:ea typeface="+mn-ea"/>
                <a:cs typeface="+mn-cs"/>
              </a:rPr>
              <a:t>, Великой Матери, пришел из Азии; культ Исиды и Осириса, или Сераписа, пришел из Египта. Митраизм зародился в Персии. Все эти различные культы при всех своих отличиях имели нечто общее. Так, каждый из них был связан с верой в умершего и ожившего бога. Все они включали в себя обряды очищения и посвящения, содержали разнообразные тайные ритуалы и символические представления мистического опыта, приобщение к которому давало, по мнению верующих, шанс на бессмертие. Процедура посвящения во многом походила на процедуру принятия нового члена в современных тайных обществах. Приверженцы каждого культа создавали своего рода тайное братство, в котором люди знатного и простого происхождения, богатые и бедные, хозяева и рабы — все встречались как равные. Мистические культы удовлетворяли жажду личного бессмертия и социальной справедливости. Они давали людям то, чего не давали государственные религии — личный религиозный опыт. В Новом Завете нет прямых упоминаний об этих культах, возможно, что упомянутое в Послании к </a:t>
            </a:r>
            <a:r>
              <a:rPr lang="ru-RU" sz="1200" kern="1200" dirty="0" err="1" smtClean="0">
                <a:solidFill>
                  <a:schemeClr val="tx1"/>
                </a:solidFill>
                <a:effectLst/>
                <a:latin typeface="+mn-lt"/>
                <a:ea typeface="+mn-ea"/>
                <a:cs typeface="+mn-cs"/>
              </a:rPr>
              <a:t>Колоссянам</a:t>
            </a:r>
            <a:r>
              <a:rPr lang="ru-RU" sz="1200" kern="1200" dirty="0" smtClean="0">
                <a:solidFill>
                  <a:schemeClr val="tx1"/>
                </a:solidFill>
                <a:effectLst/>
                <a:latin typeface="+mn-lt"/>
                <a:ea typeface="+mn-ea"/>
                <a:cs typeface="+mn-cs"/>
              </a:rPr>
              <a:t> «служение Ангелов» (Кол 2:18-19) является намеком на попытку </a:t>
            </a:r>
            <a:r>
              <a:rPr lang="ru-RU" sz="1200" kern="1200" dirty="0" err="1" smtClean="0">
                <a:solidFill>
                  <a:schemeClr val="tx1"/>
                </a:solidFill>
                <a:effectLst/>
                <a:latin typeface="+mn-lt"/>
                <a:ea typeface="+mn-ea"/>
                <a:cs typeface="+mn-cs"/>
              </a:rPr>
              <a:t>колосских</a:t>
            </a:r>
            <a:r>
              <a:rPr lang="ru-RU" sz="1200" kern="1200" dirty="0" smtClean="0">
                <a:solidFill>
                  <a:schemeClr val="tx1"/>
                </a:solidFill>
                <a:effectLst/>
                <a:latin typeface="+mn-lt"/>
                <a:ea typeface="+mn-ea"/>
                <a:cs typeface="+mn-cs"/>
              </a:rPr>
              <a:t> верующих совместить христианство с каким-то тайным культом.</a:t>
            </a:r>
            <a:endParaRPr lang="en-US"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ОККУЛЬТИЗМ</a:t>
            </a:r>
            <a:endParaRPr lang="en-US"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Оккультизм во многом близок религиям таинств, хотя их различие также довольно существенно. Под оккультизмом следует понимать суеверное соблюдение массами тайных обрядов и ритуалов, связанных с поклонением скрытым силам вселенной, которые они могли ощущать, но не могли понять. Людям того времени мир казался населенным духами и демонами, которых можно вызывать по собственному желанию и даже заставлять работать на себя. Но для этого нужно было произнести специальные формулы и выполнить соответствующие ритуалы. В литературе есть множество упоминаний о магических представлениях той эпохи. Суеверия были свойственны не только язычникам, но и части евреев, которые иногда обнаруживали очень сильную приверженность магии.</a:t>
            </a:r>
            <a:endParaRPr lang="en-US"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Магия существовала с древнейших времен. Одной из самых распространенных ее разновидностей было гадание, попытка предсказания будущего. Римляне делали это, рассматривая внутренности убитого животного или наблюдая за полетом птиц. Греки верили, что боги могут открывать судьбу человека или целого государства через своих жрецов или жриц, служащих в святилищах, называемых оракулами. Во время вавилонского пленения евреи познакомились с оккультными учениями Востока , после чего среди них появились заклинатели </a:t>
            </a:r>
            <a:r>
              <a:rPr lang="ru-RU" sz="1200" kern="1200" dirty="0" err="1" smtClean="0">
                <a:solidFill>
                  <a:schemeClr val="tx1"/>
                </a:solidFill>
                <a:effectLst/>
                <a:latin typeface="+mn-lt"/>
                <a:ea typeface="+mn-ea"/>
                <a:cs typeface="+mn-cs"/>
              </a:rPr>
              <a:t>дуков</a:t>
            </a:r>
            <a:r>
              <a:rPr lang="ru-RU" sz="1200" kern="1200" dirty="0" smtClean="0">
                <a:solidFill>
                  <a:schemeClr val="tx1"/>
                </a:solidFill>
                <a:effectLst/>
                <a:latin typeface="+mn-lt"/>
                <a:ea typeface="+mn-ea"/>
                <a:cs typeface="+mn-cs"/>
              </a:rPr>
              <a:t> и некроманты . Проникновение восточной магии в Европу усилилось после походов</a:t>
            </a:r>
            <a:endParaRPr lang="en-US"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Александра Македонского. Во времена Тиберия особенно распространилась астрология. Интерес к магии существовал практически у всех народов.</a:t>
            </a:r>
            <a:endParaRPr lang="en-US"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Об оккультных увлечениях евреев упоминается в Новом Завете. Фарисеи изгоняли бесов, волхвы нередко выступали как соперники проповедников Благой Вести (</a:t>
            </a:r>
            <a:r>
              <a:rPr lang="ru-RU" sz="1200" kern="1200" dirty="0" err="1" smtClean="0">
                <a:solidFill>
                  <a:schemeClr val="tx1"/>
                </a:solidFill>
                <a:effectLst/>
                <a:latin typeface="+mn-lt"/>
                <a:ea typeface="+mn-ea"/>
                <a:cs typeface="+mn-cs"/>
              </a:rPr>
              <a:t>Деян</a:t>
            </a:r>
            <a:r>
              <a:rPr lang="ru-RU" sz="1200" kern="1200" dirty="0" smtClean="0">
                <a:solidFill>
                  <a:schemeClr val="tx1"/>
                </a:solidFill>
                <a:effectLst/>
                <a:latin typeface="+mn-lt"/>
                <a:ea typeface="+mn-ea"/>
                <a:cs typeface="+mn-cs"/>
              </a:rPr>
              <a:t> 8:9-24; 13:6-11). О непримиримом отношении христиан к магии говорит поступок верующих из Эфесской церкви: они сожгли принадлежавшие им книги с заклинаниями на общем костре (</a:t>
            </a:r>
            <a:r>
              <a:rPr lang="ru-RU" sz="1200" kern="1200" dirty="0" err="1" smtClean="0">
                <a:solidFill>
                  <a:schemeClr val="tx1"/>
                </a:solidFill>
                <a:effectLst/>
                <a:latin typeface="+mn-lt"/>
                <a:ea typeface="+mn-ea"/>
                <a:cs typeface="+mn-cs"/>
              </a:rPr>
              <a:t>Деян</a:t>
            </a:r>
            <a:r>
              <a:rPr lang="ru-RU" sz="1200" kern="1200" dirty="0" smtClean="0">
                <a:solidFill>
                  <a:schemeClr val="tx1"/>
                </a:solidFill>
                <a:effectLst/>
                <a:latin typeface="+mn-lt"/>
                <a:ea typeface="+mn-ea"/>
                <a:cs typeface="+mn-cs"/>
              </a:rPr>
              <a:t> 19:19). Отношение Библии к оккультизму однозначно отрицательно. Признавая существование демонов. Писание запрещает какие-либо заигрывания с ними. Этот запрет присутствует и в Ветхом, и в Новом Заветах (Втор 18:10-12,20: </a:t>
            </a:r>
            <a:r>
              <a:rPr lang="ru-RU" sz="1200" kern="1200" dirty="0" err="1" smtClean="0">
                <a:solidFill>
                  <a:schemeClr val="tx1"/>
                </a:solidFill>
                <a:effectLst/>
                <a:latin typeface="+mn-lt"/>
                <a:ea typeface="+mn-ea"/>
                <a:cs typeface="+mn-cs"/>
              </a:rPr>
              <a:t>Мих</a:t>
            </a:r>
            <a:r>
              <a:rPr lang="ru-RU" sz="1200" kern="1200" dirty="0" smtClean="0">
                <a:solidFill>
                  <a:schemeClr val="tx1"/>
                </a:solidFill>
                <a:effectLst/>
                <a:latin typeface="+mn-lt"/>
                <a:ea typeface="+mn-ea"/>
                <a:cs typeface="+mn-cs"/>
              </a:rPr>
              <a:t> 5:12; 1 Кор 10:20-21).</a:t>
            </a:r>
            <a:endParaRPr lang="en-US"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Примеры магических формул, призванных помочь в обуздании духов или принести счастье, встречаются в папирусах. В Парижском папирусе III века обнаруживается невероятное смешение языческой, иудейской и христианской фразеологии в заклинании, которое должно было изгонять злого духа:</a:t>
            </a:r>
            <a:endParaRPr lang="en-US"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«Замечательное заклинание для изгнания беса. Следует произнести его над головой одержимого. Положите перед ним ветви маслины и, стоя позади него, говорите: слава, дух Авраама; слава дух Исаака; слава дух Иакова. Иисус Христос, святейший дух (далее идет ряд, по-видимому, бессмысленных выражений) изгони вон беса из этого человека, дабы нечистый дух сатаны убежал от Тебя. Я заклинаю тебя бес, кем бы ты ни был, </a:t>
            </a:r>
            <a:r>
              <a:rPr lang="ru-RU" sz="1200" kern="1200" dirty="0" err="1" smtClean="0">
                <a:solidFill>
                  <a:schemeClr val="tx1"/>
                </a:solidFill>
                <a:effectLst/>
                <a:latin typeface="+mn-lt"/>
                <a:ea typeface="+mn-ea"/>
                <a:cs typeface="+mn-cs"/>
              </a:rPr>
              <a:t>Саварварвафиофом</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Саварварвафиуфом</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Саварварвафонеоном</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Саварварвафаием</a:t>
            </a:r>
            <a:r>
              <a:rPr lang="ru-RU" sz="1200" kern="1200" dirty="0" smtClean="0">
                <a:solidFill>
                  <a:schemeClr val="tx1"/>
                </a:solidFill>
                <a:effectLst/>
                <a:latin typeface="+mn-lt"/>
                <a:ea typeface="+mn-ea"/>
                <a:cs typeface="+mn-cs"/>
              </a:rPr>
              <a:t>. Выйди вон, о демон, и удались от такого-то сейчас же, немедленно, в сию же минуту! Выйди вон, демон, ибо я свяжу тебя закаленными цепями нерасторжимыми и предам тебя черному хаосу на полную гибель».</a:t>
            </a:r>
            <a:endParaRPr lang="en-US"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Вышеприведенный текст показывает как уважение языческого мира к силе Евангелия Иисуса Христа, так и абсолютное непонимание его. С одной стороны, признается истинная сила христианства в противостоянии силам зла — в противном случае, имена Авраама, Исаака, Иакова и Иисуса не произносились бы вовсе. С другой стороны, совершенно превратным является отношение к этим именам, как к магическим формулам, которыми может по своему усмотрению воспользоваться заклинатель бесов. Произносящий такое заклинание повторяет ошибку Симона-волхва, который полагал, что сила Божья может быть куплена за деньги. Такая смесь веры и суеверия была весьма характерна для тех, кто будучи религиозен по природе, не имел возможности регулярно изучать Писание.</a:t>
            </a:r>
            <a:endParaRPr lang="en-US"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Мы уже упомянули о распространении в I веке астрологии. Она родилась в Вавилоне, где жрецы местных культов вели постоянные наблюдения за небесными светилами. Строгий порядок движения планет и звезд, видимо, произвел на них сильное впечатление. Они считали звезды символами богов и пытались установить связь между их движением и человеческой жизнью. Благодаря походам Александра, астрологические знания стали доступны грекам. Позже они были восприняты римлянами.</a:t>
            </a:r>
            <a:endParaRPr lang="en-US"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В основе астрологии лежит убеждение, что движение светил и судьбы людей неразрывно связаны между собой, поскольку ими управляют одни и те же силы. Поэтому наблюдения за светилами дают возможность узнать характер человека и его будущее. Зная точное время рождения человека, астролог рассчитывал расположение планет и звезд в этот момент, считалось, что этим расположением определяется вся дальнейшая судьба человека. Таблица, позволяющая соотносить положение светил с жизнью и характером человека, называлась гороскопом.</a:t>
            </a:r>
            <a:endParaRPr lang="en-US"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Астрология утратила свое влияние после того переворота в космологических представлениях, который произвел Коперник. Однако во времена ранней империи ею увлекались как представители низших классов, так и аристократы. Август изредка пользовался советами астрологов. Тиберий прибегал к ним постоянно. Христиане же с самого начала категорически отвергли этот род деятельности.</a:t>
            </a:r>
            <a:endParaRPr lang="en-US"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ФИЛОСОФСКИЕ УЧЕНИЯ</a:t>
            </a:r>
            <a:endParaRPr lang="en-US"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Религия, выродившаяся в пустой ритуал или суеверие, не может удовлетворить мыслящих людей. Они в таком случае вовсе порывают с ней. Но люди не могут оставаться равнодушными к тем вопросам, которые ставит перед ними жизнь. Тайны вселенной требуют внимания к ним, если только человек не отупел настолько, что его уже ничего не интересует.</a:t>
            </a:r>
            <a:endParaRPr lang="en-US"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Философия — попытка человека собрать в единую систему все знания о вселенной и о самом себе. Философские учения могли быть грубыми и наивными или глубокими и тонкими. Некоторые из них признавали существование высшей силы или личного божества. Другие были откровенно материалистическими и отбрасывали всякое духовное начало, как нечто лишнее. Но никакая философия никогда не исходила из божественного откровения. Она всегда допускала способность человека самому понять свой собственный мир и определять свою судьбу. Знания, на основании которых должны приниматься решения, философия предпочитает черпать из индивидуального или коллективного человеческого опыта. Эти знания должны формулироваться и систематизироваться в соответствии с правилами логики, созданной человеком. Наблюдая вещи вокруг себя и совершенствуя свою логику, человек сможет, в конечном счете, постичь те тайны, которые его окружают.</a:t>
            </a:r>
            <a:endParaRPr lang="en-US"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В античной Греции существовал целый ряд различных философских школ и учений. Некоторые из них в своих существенных элементах продолжают существовать и ныне, хотя и под другими названиями. Все они основаны на предпосылках, отличных от основных принципов христианского учения. Многие из них, правда, близки христианству некоторыми своими положениями. Кроме того, язык, выработанный греческими философами, проник в церковное мышление, а ряд категорий греческой философии был использован впоследствии христианскими теологами. Однако, по существу, греческая философия должна быть противопоставлена христианству и не может быть рассмотрена как некий материал, из которого христианство сформировалось. Элементарное представление об основных философских школах и течениях необходимо для понимания той среды, в которой происходила проповедь Евангелия.</a:t>
            </a:r>
            <a:endParaRPr lang="en-US"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Платонизм</a:t>
            </a:r>
            <a:endParaRPr lang="en-US"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Название этого философского учения происходит от имени Платона — великого афинского философа, жившего в IV в. до н.э. Он был учеником и другом другого великого философа — Сократа. Основанная Платоном философская школа, известная под названием Академия, просуществовала почти тысячу лет и была закрыта только в VI веке н.э. по приказу византийского императора Юстиниана. От своего учителя Сократа Платон усвоил способность мыслить абстрактно. Он учил, что видимые вещи суть лишь несовершенные подобия вещей идеальных, которые нельзя видеть или осязать, но можно лишь постигать умом. К примеру, мы видим вокруг себя множество деревьев. Эти деревья изменяются со временем, высыхают, гибнут, т.е. перестают быть самими собой. Но есть некий первообраз, истинное дерево, которое не гибнет и благодаря уподоблению которому, все деревья в мире только и могут существовать.</a:t>
            </a:r>
            <a:endParaRPr lang="en-US"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Таким образом, каждая вещь имеет первообраз, умопостигаемую идею. Видимый мир есть лишь мир теней, блеклое отражение мира идей. Сами идеи образуют строгую иерархическую систему, на вершине которой пребывает идея Блага, некое единое верховное начало. В платоновской космологии присутствует Демиург, Творец Вселенной, создавший ее, взирая на идею Блага, как на первообраз. Платон, однако, не только не отождествляет идею Блага с Демиургом, но ставит ее несравнимо выше. Творец лишь стремится подражать ей в своих творениях.</a:t>
            </a:r>
            <a:endParaRPr lang="en-US"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Такое понимание мира было, в известной мере, дуалистическим. Неизменный и совершенный мир идей противопоставляется непостоянному и подлинному материальному миру. Цель человека — возвыситься от мнимого, с которым он связан, будучи телесным существом, к подлинному. Путь к избавлению открывается через созерцание и размышление. Знание дает спасение, а невежество — самый большой грех, источник всех пороков. Стремясь к Единому, к Высшему Благу, человек сможет избавиться от рабства вещам материального мира и достичь знания мира подлинного.</a:t>
            </a:r>
            <a:endParaRPr lang="en-US"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Платонизм был слишком отвлеченной теорией, чтобы привлечь внимание большинства. В Новом Завете о нем нет прямых упоминаний. Но его дуализм отразился в гностицизме, который возник в I столетии н.э. и в неоплатонизме, который поддерживал Плотин в III в. н.э.</a:t>
            </a:r>
            <a:endParaRPr lang="en-US"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Гностицизм</a:t>
            </a:r>
            <a:endParaRPr lang="en-US"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Название «гностицизм» происходит от греческого слова дпоз1з — знание. Приверженцы этого учения полагали, что знание есть необходимое условие спасения человека. Бог, утверждали гностики, слишком велик и свят, чтобы создать материальный мир, со всей его низостью и растлением. Они полагали, что от высшего Божества исходит ряд последовательных излучений или «эонов», как их называли, причем каждое последующее слабее и хуже, чем предыдущее. Материальный мир есть результат последнего излучения. Материя в этой системе по существу уравнивается со злом. Спасение возможно лишь благодаря отречению от этого мира и стремлению к мирам высшим. Из этих взглядов делались два противоречащих друг другу заключения. Согласно первому, человеческое тело как источник зла должно быть полностью подчинено духу. Для этого необходимо придерживаться самых жестких аскетических правил и подавлять, насколько возможно, телесные желания. Но с другой стороны, реален только дух, а тело — нечто несущественное. В таком случае его непоследовательные и преходящие желания не могут оказать никакого влияния на жизнь духа, который один все переживет.</a:t>
            </a:r>
            <a:endParaRPr lang="en-US"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Весьма вероятно, что с гностицизмом связана та ересь, о которой предупреждает Павел в Послании к </a:t>
            </a:r>
            <a:r>
              <a:rPr lang="ru-RU" sz="1200" kern="1200" dirty="0" err="1" smtClean="0">
                <a:solidFill>
                  <a:schemeClr val="tx1"/>
                </a:solidFill>
                <a:effectLst/>
                <a:latin typeface="+mn-lt"/>
                <a:ea typeface="+mn-ea"/>
                <a:cs typeface="+mn-cs"/>
              </a:rPr>
              <a:t>Колоссянам</a:t>
            </a:r>
            <a:r>
              <a:rPr lang="ru-RU" sz="1200" kern="1200" dirty="0" smtClean="0">
                <a:solidFill>
                  <a:schemeClr val="tx1"/>
                </a:solidFill>
                <a:effectLst/>
                <a:latin typeface="+mn-lt"/>
                <a:ea typeface="+mn-ea"/>
                <a:cs typeface="+mn-cs"/>
              </a:rPr>
              <a:t>. «Смотрите братия, чтобы кто не увлек вас </a:t>
            </a:r>
            <a:r>
              <a:rPr lang="ru-RU" sz="1200" kern="1200" dirty="0" err="1" smtClean="0">
                <a:solidFill>
                  <a:schemeClr val="tx1"/>
                </a:solidFill>
                <a:effectLst/>
                <a:latin typeface="+mn-lt"/>
                <a:ea typeface="+mn-ea"/>
                <a:cs typeface="+mn-cs"/>
              </a:rPr>
              <a:t>философиею</a:t>
            </a:r>
            <a:r>
              <a:rPr lang="ru-RU" sz="1200" kern="1200" dirty="0" smtClean="0">
                <a:solidFill>
                  <a:schemeClr val="tx1"/>
                </a:solidFill>
                <a:effectLst/>
                <a:latin typeface="+mn-lt"/>
                <a:ea typeface="+mn-ea"/>
                <a:cs typeface="+mn-cs"/>
              </a:rPr>
              <a:t> и пустым обольщением, по преданию человеческому, по стихиям мира, а не по Христу» (Кол 2:8). Возможно, что эта ересь отрицала полноту Божества в Христе и считала Его одним из излучений или проявлений Бога. Кроме того, аскетизм, присущий многим направлениям гностицизма, обнаруживается в многочисленных запретах: «не прикасайся», «не вкушай», «не дотрагивайся» (Кол 2:21), которые Павел резко осуждал. Абсолютное отождествление этого заблуждения с гностицизмом невозможно, но несомненно, что речь идет, по крайней мере, о чем-то близком.</a:t>
            </a:r>
            <a:endParaRPr lang="en-US"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Неоплатонизм</a:t>
            </a:r>
            <a:endParaRPr lang="en-US"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Через несколько столетий после смерти Платона его учение получило развитие в неоплатонизме. Основоположником этого течения считается Плотин (204-269 гг. н.э.) из египетского города </a:t>
            </a:r>
            <a:r>
              <a:rPr lang="ru-RU" sz="1200" kern="1200" dirty="0" err="1" smtClean="0">
                <a:solidFill>
                  <a:schemeClr val="tx1"/>
                </a:solidFill>
                <a:effectLst/>
                <a:latin typeface="+mn-lt"/>
                <a:ea typeface="+mn-ea"/>
                <a:cs typeface="+mn-cs"/>
              </a:rPr>
              <a:t>Ликополя</a:t>
            </a:r>
            <a:r>
              <a:rPr lang="ru-RU" sz="1200" kern="1200" dirty="0" smtClean="0">
                <a:solidFill>
                  <a:schemeClr val="tx1"/>
                </a:solidFill>
                <a:effectLst/>
                <a:latin typeface="+mn-lt"/>
                <a:ea typeface="+mn-ea"/>
                <a:cs typeface="+mn-cs"/>
              </a:rPr>
              <a:t>. Он учился в Александрии у Аммония </a:t>
            </a:r>
            <a:r>
              <a:rPr lang="ru-RU" sz="1200" kern="1200" dirty="0" err="1" smtClean="0">
                <a:solidFill>
                  <a:schemeClr val="tx1"/>
                </a:solidFill>
                <a:effectLst/>
                <a:latin typeface="+mn-lt"/>
                <a:ea typeface="+mn-ea"/>
                <a:cs typeface="+mn-cs"/>
              </a:rPr>
              <a:t>Сакка</a:t>
            </a:r>
            <a:r>
              <a:rPr lang="ru-RU" sz="1200" kern="1200" dirty="0" smtClean="0">
                <a:solidFill>
                  <a:schemeClr val="tx1"/>
                </a:solidFill>
                <a:effectLst/>
                <a:latin typeface="+mn-lt"/>
                <a:ea typeface="+mn-ea"/>
                <a:cs typeface="+mn-cs"/>
              </a:rPr>
              <a:t> — бывшего христианина, вновь ставшего язычником. Затем он 25 лет преподавал философию в Риме. Сильное влияние на него оказали дуалистические учения персидских мудрецов, которые он узнал, приняв участие в восточном походе римской армии. Философия Плотина основывается на платоновском противопоставлении мира вещей и мира идей и персидском дуализме света и тьмы. Духовное начало считается в ней неизменно благим, а плоть — от природы порочной. Человек должен постепенно готовить себя к переходу от чувственного мира в мир вечных сущностей, который окончательно совершится после смерти. Тогда злое влияние плоти прекратится, а жизнь духа расцветет.</a:t>
            </a:r>
            <a:endParaRPr lang="en-US"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Неоплатонизм Плотина и его последователей серьезно отличался от платоновской философии тем, что носил явный религиозно-мистический характер. Знание, доставляемое усилием ума, имело для них лишь вспомогательный, второстепенный характер. Восхождение к высшему неоплатоники почитали возможным через мистическое погружение в него, экстаз.</a:t>
            </a:r>
            <a:endParaRPr lang="en-US"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Как и гностики, неоплатоники считают, что между материальным миром и подлинной реальностью пролегает непроходимая пропасть. Эти два мира противостоят друг другу как в метафизическом, так и в этическом плане. Противостояние духа и материи есть противостояние добра и зла. Ни в одной из этих систем невозможно христианское учение о воплощении. Последовательный неоплатоник должен был считать веру в Богочеловека, в «Слово, ставшее плотью», совершенно абсурдной. Искупление не имеет смысла, потому что дела, совершаемые в материальном мире, не смогут повлиять на мир духовный. Воскресение в теле должно представляться неоплатонику какой-то уродливой ошибкой, увековечивающей зло материального существования. Есть определенная логика в том, что Юлиан</a:t>
            </a:r>
            <a:endParaRPr lang="en-US"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Отступник, последний римский император, защищавший язычество, был неоплатоником.</a:t>
            </a:r>
            <a:endParaRPr lang="en-US"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Эпикурейство</a:t>
            </a:r>
            <a:endParaRPr lang="en-US"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Название этого философского течения происходит от имени Эпикура, греческого философа, который в 306 г. до н.э. основал в Афинах свою школу. Его учение лучше всего представлено в трудах его последователя Лукреция Кара (римского философа, жившего в I веке до н.э.). Книга Лукреция «О природе вещей» описывает происхождение мира из дождя атомов, ряд случайных столкновений которых привел к возникновению вселенной. Эпикурейское учение о происхождении мира и жизни в нем близко эволюционным теориям нашего времени.</a:t>
            </a:r>
            <a:endParaRPr lang="en-US"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В таком мире не могло быть ни порядка, ни смысла. В нем невозможно и немыслимо абсолютное благо. Эпикур утверждал, что человеческие устремления могут быть направлены лишь на получение удовольствия, которое он определял как отсутствие боли. Эпикурейство вовсе не содержит пропаганды чувственных наслаждений, как это часто утверждают его вульгарные интерпретации. Оно лишь призывает человека искать то, что принесло бы ему наиболее полное и продолжительное удовлетворение. Если воздержание дает возможность для получения большего удовольствия от жизни, чем невоздержанность и потворство своим минутным желаниям, следует выбирать воздержание. Эпикурейство не поощряло распутного образа жизни, но оправдывало эгоизм.</a:t>
            </a:r>
            <a:endParaRPr lang="en-US"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Эпикурейская философия отрицала всякую религиозность. Если мир произошел в результате случайных столкновений атомов, нет необходимости предполагать действие какой-то творческой силы. Если миром управляет случай, то в нем нет места целесообразности и высшему Разуму.</a:t>
            </a:r>
            <a:endParaRPr lang="en-US"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Эпикурейцы, правда, не отрицали существования богов, но представляли их достигшими полного блаженства существами, совершенно безразличными к делам людей. Эта философия, которую можно назвать деизмом, мало чем отличалась от атеизма. В конце концов, утверждение, что бог никак себя не проявляет в мире и совершенно недоступен для человека, вполне равносильно мнению, что его вовсе нет.</a:t>
            </a:r>
            <a:endParaRPr lang="en-US"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Эпикурейство не было отягощено отвлеченными умозрениями, что делало его довольно популярным. Оно удовлетворяло многих, потому что давало философское оправдание тому, что люди делают и так, безо всякой философии — поиску максимального удовольствия для самих себя. Оно исключало всякую мысль о грехе или об ответственности за свои поступки, не предсказывало ни назначения человека в мире, ни конечной цели существования самого этого мира. Оно отрицало бессмертие, ибо тело, состоящее из атомов, должно было бесследно исчезнуть. Вполне естественно, что вера в искупление и воскресение могла показаться эпикурейцу смешной. Потому неудивителен смех афинян, слушавших в Ареопаге речь апостола Павла (</a:t>
            </a:r>
            <a:r>
              <a:rPr lang="ru-RU" sz="1200" kern="1200" dirty="0" err="1" smtClean="0">
                <a:solidFill>
                  <a:schemeClr val="tx1"/>
                </a:solidFill>
                <a:effectLst/>
                <a:latin typeface="+mn-lt"/>
                <a:ea typeface="+mn-ea"/>
                <a:cs typeface="+mn-cs"/>
              </a:rPr>
              <a:t>Деян</a:t>
            </a:r>
            <a:r>
              <a:rPr lang="ru-RU" sz="1200" kern="1200" dirty="0" smtClean="0">
                <a:solidFill>
                  <a:schemeClr val="tx1"/>
                </a:solidFill>
                <a:effectLst/>
                <a:latin typeface="+mn-lt"/>
                <a:ea typeface="+mn-ea"/>
                <a:cs typeface="+mn-cs"/>
              </a:rPr>
              <a:t> 17:18,32).</a:t>
            </a:r>
            <a:endParaRPr lang="en-US"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Стоицизм</a:t>
            </a:r>
            <a:endParaRPr lang="en-US"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В упомянутом выше отрывке из книги Деяний, среди слушавших апостола Павла афинян, помимо эпикурейцев, были и стоики. Основателем стоицизма был Зенон </a:t>
            </a:r>
            <a:r>
              <a:rPr lang="ru-RU" sz="1200" kern="1200" dirty="0" err="1" smtClean="0">
                <a:solidFill>
                  <a:schemeClr val="tx1"/>
                </a:solidFill>
                <a:effectLst/>
                <a:latin typeface="+mn-lt"/>
                <a:ea typeface="+mn-ea"/>
                <a:cs typeface="+mn-cs"/>
              </a:rPr>
              <a:t>Китионский</a:t>
            </a:r>
            <a:r>
              <a:rPr lang="ru-RU" sz="1200" kern="1200" dirty="0" smtClean="0">
                <a:solidFill>
                  <a:schemeClr val="tx1"/>
                </a:solidFill>
                <a:effectLst/>
                <a:latin typeface="+mn-lt"/>
                <a:ea typeface="+mn-ea"/>
                <a:cs typeface="+mn-cs"/>
              </a:rPr>
              <a:t> (340-265 гг. до н.э.1), уроженец Кипра и, возможно, семит по происхождению. Он не признавал личного Бога, но учил, что вселенная управляется Абсолютным Разумом, который, пронизывая ее всю, присутствует в каждой вещи. Поэтому в мире ничего не происходит случайно, но все имеет цель и смысл.</a:t>
            </a:r>
            <a:endParaRPr lang="en-US"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Высшей целью человека становится в этом случае сообразование своей жизни с Абсолютным Разумом. Личное чувство несущественно или даже вредно, поскольку препятствует принятию разумных решений. Совершенное воздержание, исключающее всякое чувственное влечение, было провозглашено идеалом стоика.</a:t>
            </a:r>
            <a:endParaRPr lang="en-US"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Мир, согласно стоическому учению, таков, каким он должен быть. Все в нем управляется Провидением, и никакое изменение не только недопустимо, но и невозможно. Жизнь следует принимать, а не изменять. Покорность судьбе и крайнее воздержание, принятые в качестве основных этических норм, делали образ жизни стоиков строгим и добродетельным. Это учение оказалось весьма популярным у римлян, традиционными ценностями которых были законопослушность и мужество перед лицом любых трудностей. Стоиками были многие выдающиеся государственные деятели Рима, например Цицерон.</a:t>
            </a:r>
            <a:endParaRPr lang="en-US"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Высокая нравственность стоиков далека, тем не менее, от христианской нравственности. Отрицая свободную волю, они отрицали возможность зла и ответственности за него. Всякое зло в действительности только кажется таковым, а на самом деле является необходимым моментом Деятельности Провидения. Добродетель состоит в покорности, а не в противостоянии злу и не в попытках делать добро другому.</a:t>
            </a:r>
            <a:endParaRPr lang="en-US"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Стоик не мог допустить мысли о личном контакте с Богом. Провидение обходится со всеми одинаково, не проявляя ни в ком особой заинтересованности. Вообще идея о личном общении с Богом бессмысленна для приверженца этого учения, потому что Бог вовсе не является личностью. Любить Его можно с тем же успехом, как закон всемирного тяготения. Евангелие, сообщающее, что Бог послал в мир Своего Сына, Который умер за грешников, является для стоика нелепостью. Поэтому, хотя в стоицизме есть немало достойного и близкого к христианской этике, в целом две эти системы крайне далеки друг от друга.</a:t>
            </a:r>
            <a:endParaRPr lang="en-US" sz="1200" kern="1200" dirty="0" smtClean="0">
              <a:solidFill>
                <a:schemeClr val="tx1"/>
              </a:solidFill>
              <a:effectLst/>
              <a:latin typeface="+mn-lt"/>
              <a:ea typeface="+mn-ea"/>
              <a:cs typeface="+mn-cs"/>
            </a:endParaRPr>
          </a:p>
          <a:p>
            <a:endParaRPr lang="ru-RU" dirty="0"/>
          </a:p>
        </p:txBody>
      </p:sp>
    </p:spTree>
    <p:extLst>
      <p:ext uri="{BB962C8B-B14F-4D97-AF65-F5344CB8AC3E}">
        <p14:creationId xmlns:p14="http://schemas.microsoft.com/office/powerpoint/2010/main" val="32905634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Всякий, кто берется изучать Новый Завет, должен иметь хотя бы элементарное представление об иудаизме, потому что именно в нем лежат корни христианской веры. Все книги Нового Завета, кроме двух, были написаны евреями. Учения Нового Завета о Боге и человеке, о грехе и спасении, законе и благодати, молитве и многих других важнейших аспектах христианской жизни уходят корнями в соответствующие учения Ветхого Завета. Даже доводы Нового Завета против </a:t>
            </a:r>
            <a:r>
              <a:rPr lang="ru-RU" sz="1200" kern="1200" dirty="0" err="1" smtClean="0">
                <a:solidFill>
                  <a:schemeClr val="tx1"/>
                </a:solidFill>
                <a:effectLst/>
                <a:latin typeface="+mn-lt"/>
                <a:ea typeface="+mn-ea"/>
                <a:cs typeface="+mn-cs"/>
              </a:rPr>
              <a:t>законничества</a:t>
            </a:r>
            <a:r>
              <a:rPr lang="ru-RU" sz="1200" kern="1200" dirty="0" smtClean="0">
                <a:solidFill>
                  <a:schemeClr val="tx1"/>
                </a:solidFill>
                <a:effectLst/>
                <a:latin typeface="+mn-lt"/>
                <a:ea typeface="+mn-ea"/>
                <a:cs typeface="+mn-cs"/>
              </a:rPr>
              <a:t> почерпнуты из книг Ветхого Завета. Христиан первоначально рассматривали как «</a:t>
            </a:r>
            <a:r>
              <a:rPr lang="ru-RU" sz="1200" kern="1200" dirty="0" err="1" smtClean="0">
                <a:solidFill>
                  <a:schemeClr val="tx1"/>
                </a:solidFill>
                <a:effectLst/>
                <a:latin typeface="+mn-lt"/>
                <a:ea typeface="+mn-ea"/>
                <a:cs typeface="+mn-cs"/>
              </a:rPr>
              <a:t>назорейскую</a:t>
            </a:r>
            <a:r>
              <a:rPr lang="ru-RU" sz="1200" kern="1200" dirty="0" smtClean="0">
                <a:solidFill>
                  <a:schemeClr val="tx1"/>
                </a:solidFill>
                <a:effectLst/>
                <a:latin typeface="+mn-lt"/>
                <a:ea typeface="+mn-ea"/>
                <a:cs typeface="+mn-cs"/>
              </a:rPr>
              <a:t> секту», как иудеев, образовавших в рамках иудаизма новое направление (</a:t>
            </a:r>
            <a:r>
              <a:rPr lang="ru-RU" sz="1200" kern="1200" dirty="0" err="1" smtClean="0">
                <a:solidFill>
                  <a:schemeClr val="tx1"/>
                </a:solidFill>
                <a:effectLst/>
                <a:latin typeface="+mn-lt"/>
                <a:ea typeface="+mn-ea"/>
                <a:cs typeface="+mn-cs"/>
              </a:rPr>
              <a:t>Деян</a:t>
            </a:r>
            <a:r>
              <a:rPr lang="ru-RU" sz="1200" kern="1200" dirty="0" smtClean="0">
                <a:solidFill>
                  <a:schemeClr val="tx1"/>
                </a:solidFill>
                <a:effectLst/>
                <a:latin typeface="+mn-lt"/>
                <a:ea typeface="+mn-ea"/>
                <a:cs typeface="+mn-cs"/>
              </a:rPr>
              <a:t> 24:5,14). Сам Иисус был иудей. Он родился в еврейской семье (Мф 1:16) и был обрезан как все еврейские мальчики (</a:t>
            </a:r>
            <a:r>
              <a:rPr lang="ru-RU" sz="1200" kern="1200" dirty="0" err="1" smtClean="0">
                <a:solidFill>
                  <a:schemeClr val="tx1"/>
                </a:solidFill>
                <a:effectLst/>
                <a:latin typeface="+mn-lt"/>
                <a:ea typeface="+mn-ea"/>
                <a:cs typeface="+mn-cs"/>
              </a:rPr>
              <a:t>Лк</a:t>
            </a:r>
            <a:r>
              <a:rPr lang="ru-RU" sz="1200" kern="1200" dirty="0" smtClean="0">
                <a:solidFill>
                  <a:schemeClr val="tx1"/>
                </a:solidFill>
                <a:effectLst/>
                <a:latin typeface="+mn-lt"/>
                <a:ea typeface="+mn-ea"/>
                <a:cs typeface="+mn-cs"/>
              </a:rPr>
              <a:t> 2:21). Ребенком Его водили в Иерусалим на праздник Пасхи (</a:t>
            </a:r>
            <a:r>
              <a:rPr lang="ru-RU" sz="1200" kern="1200" dirty="0" err="1" smtClean="0">
                <a:solidFill>
                  <a:schemeClr val="tx1"/>
                </a:solidFill>
                <a:effectLst/>
                <a:latin typeface="+mn-lt"/>
                <a:ea typeface="+mn-ea"/>
                <a:cs typeface="+mn-cs"/>
              </a:rPr>
              <a:t>Лк</a:t>
            </a:r>
            <a:r>
              <a:rPr lang="ru-RU" sz="1200" kern="1200" dirty="0" smtClean="0">
                <a:solidFill>
                  <a:schemeClr val="tx1"/>
                </a:solidFill>
                <a:effectLst/>
                <a:latin typeface="+mn-lt"/>
                <a:ea typeface="+mn-ea"/>
                <a:cs typeface="+mn-cs"/>
              </a:rPr>
              <a:t> 2:41), и всю Свою жизнь он придерживался еврейских обычаев и отмечал еврейские праздники. Разрыв между христианством и иудаизмом возник не из-за исторических или богословских разногласий, а потому, что иудеи отказались признать в Иисусе своего Мессию. «Пришел к своим, а свои Его не приняли», как сказал евангелист Иоанн (Ин 1:11).</a:t>
            </a:r>
            <a:endParaRPr lang="en-US" sz="1200" kern="1200" dirty="0" smtClean="0">
              <a:solidFill>
                <a:schemeClr val="tx1"/>
              </a:solidFill>
              <a:effectLst/>
              <a:latin typeface="+mn-lt"/>
              <a:ea typeface="+mn-ea"/>
              <a:cs typeface="+mn-cs"/>
            </a:endParaRPr>
          </a:p>
          <a:p>
            <a:endParaRPr lang="ru-RU" dirty="0" smtClean="0"/>
          </a:p>
          <a:p>
            <a:r>
              <a:rPr lang="ru-RU" sz="1200" kern="1200" dirty="0" smtClean="0">
                <a:solidFill>
                  <a:schemeClr val="tx1"/>
                </a:solidFill>
                <a:effectLst/>
                <a:latin typeface="+mn-lt"/>
                <a:ea typeface="+mn-ea"/>
                <a:cs typeface="+mn-cs"/>
              </a:rPr>
              <a:t>ПРОИСХОЖДЕНИЕ</a:t>
            </a:r>
            <a:endParaRPr lang="en-US"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Иудаизм, существовавший в I веке, сформировался главным образом в период изгнания. До этого народ Израиля был лишь время от времени верен Закону. Поклонение </a:t>
            </a:r>
            <a:r>
              <a:rPr lang="ru-RU" sz="1200" kern="1200" dirty="0" err="1" smtClean="0">
                <a:solidFill>
                  <a:schemeClr val="tx1"/>
                </a:solidFill>
                <a:effectLst/>
                <a:latin typeface="+mn-lt"/>
                <a:ea typeface="+mn-ea"/>
                <a:cs typeface="+mn-cs"/>
              </a:rPr>
              <a:t>Ягве</a:t>
            </a:r>
            <a:r>
              <a:rPr lang="ru-RU" sz="1200" kern="1200" dirty="0" smtClean="0">
                <a:solidFill>
                  <a:schemeClr val="tx1"/>
                </a:solidFill>
                <a:effectLst/>
                <a:latin typeface="+mn-lt"/>
                <a:ea typeface="+mn-ea"/>
                <a:cs typeface="+mn-cs"/>
              </a:rPr>
              <a:t> (Иегове) было официальным культом, но от него постоянно уклонялись, нарушая существенные его установления. В 1Х в. до н.э. все Северное царство под влиянием Иезавели, финикийской жены царя Ахава, впало в идолопоклонство — поклонение Ваалу — и было возвращено к поклонению Иегове только благодаря мужественному служению Илии. Веком позже культы чужеземных богов стали появляться в Южном царстве при правлении царя </a:t>
            </a:r>
            <a:r>
              <a:rPr lang="ru-RU" sz="1200" kern="1200" dirty="0" err="1" smtClean="0">
                <a:solidFill>
                  <a:schemeClr val="tx1"/>
                </a:solidFill>
                <a:effectLst/>
                <a:latin typeface="+mn-lt"/>
                <a:ea typeface="+mn-ea"/>
                <a:cs typeface="+mn-cs"/>
              </a:rPr>
              <a:t>Манассии</a:t>
            </a:r>
            <a:r>
              <a:rPr lang="ru-RU" sz="1200" kern="1200" dirty="0" smtClean="0">
                <a:solidFill>
                  <a:schemeClr val="tx1"/>
                </a:solidFill>
                <a:effectLst/>
                <a:latin typeface="+mn-lt"/>
                <a:ea typeface="+mn-ea"/>
                <a:cs typeface="+mn-cs"/>
              </a:rPr>
              <a:t> и его сына Амона. Чистота религии </a:t>
            </a:r>
            <a:r>
              <a:rPr lang="ru-RU" sz="1200" kern="1200" dirty="0" err="1" smtClean="0">
                <a:solidFill>
                  <a:schemeClr val="tx1"/>
                </a:solidFill>
                <a:effectLst/>
                <a:latin typeface="+mn-lt"/>
                <a:ea typeface="+mn-ea"/>
                <a:cs typeface="+mn-cs"/>
              </a:rPr>
              <a:t>Ягве</a:t>
            </a:r>
            <a:r>
              <a:rPr lang="ru-RU" sz="1200" kern="1200" dirty="0" smtClean="0">
                <a:solidFill>
                  <a:schemeClr val="tx1"/>
                </a:solidFill>
                <a:effectLst/>
                <a:latin typeface="+mn-lt"/>
                <a:ea typeface="+mn-ea"/>
                <a:cs typeface="+mn-cs"/>
              </a:rPr>
              <a:t> была восстановлена благодаря энергичным действиям </a:t>
            </a:r>
            <a:r>
              <a:rPr lang="ru-RU" sz="1200" kern="1200" dirty="0" err="1" smtClean="0">
                <a:solidFill>
                  <a:schemeClr val="tx1"/>
                </a:solidFill>
                <a:effectLst/>
                <a:latin typeface="+mn-lt"/>
                <a:ea typeface="+mn-ea"/>
                <a:cs typeface="+mn-cs"/>
              </a:rPr>
              <a:t>Иосии</a:t>
            </a:r>
            <a:r>
              <a:rPr lang="ru-RU" sz="1200" kern="1200" dirty="0" smtClean="0">
                <a:solidFill>
                  <a:schemeClr val="tx1"/>
                </a:solidFill>
                <a:effectLst/>
                <a:latin typeface="+mn-lt"/>
                <a:ea typeface="+mn-ea"/>
                <a:cs typeface="+mn-cs"/>
              </a:rPr>
              <a:t>, очистившего храм и восстановившего поклонение Иегове. Во время восстановления храма была найдена книга Закона. </a:t>
            </a:r>
            <a:r>
              <a:rPr lang="ru-RU" sz="1200" kern="1200" dirty="0" err="1" smtClean="0">
                <a:solidFill>
                  <a:schemeClr val="tx1"/>
                </a:solidFill>
                <a:effectLst/>
                <a:latin typeface="+mn-lt"/>
                <a:ea typeface="+mn-ea"/>
                <a:cs typeface="+mn-cs"/>
              </a:rPr>
              <a:t>Иосия</a:t>
            </a:r>
            <a:r>
              <a:rPr lang="ru-RU" sz="1200" kern="1200" dirty="0" smtClean="0">
                <a:solidFill>
                  <a:schemeClr val="tx1"/>
                </a:solidFill>
                <a:effectLst/>
                <a:latin typeface="+mn-lt"/>
                <a:ea typeface="+mn-ea"/>
                <a:cs typeface="+mn-cs"/>
              </a:rPr>
              <a:t> изучил законы и приказал зачитать их народу, он провел много реформ и восстановил празднование Пасхи (2 Пар 34:1-33). Все то время, когда народ жил в Палестине, он был подвержен влиянию могущественных и богатых языческих государств, окружавших его. От них исходило постоянное искушение поклонения другим богам. Эта тенденция, начавшаяся еще во время странствования по пустыне (</a:t>
            </a:r>
            <a:r>
              <a:rPr lang="ru-RU" sz="1200" kern="1200" dirty="0" err="1" smtClean="0">
                <a:solidFill>
                  <a:schemeClr val="tx1"/>
                </a:solidFill>
                <a:effectLst/>
                <a:latin typeface="+mn-lt"/>
                <a:ea typeface="+mn-ea"/>
                <a:cs typeface="+mn-cs"/>
              </a:rPr>
              <a:t>Числ</a:t>
            </a:r>
            <a:r>
              <a:rPr lang="ru-RU" sz="1200" kern="1200" dirty="0" smtClean="0">
                <a:solidFill>
                  <a:schemeClr val="tx1"/>
                </a:solidFill>
                <a:effectLst/>
                <a:latin typeface="+mn-lt"/>
                <a:ea typeface="+mn-ea"/>
                <a:cs typeface="+mn-cs"/>
              </a:rPr>
              <a:t> 25:1-3), продолжалась вплоть до самого вавилонского пленения, несмотря на все усилия пророков (</a:t>
            </a:r>
            <a:r>
              <a:rPr lang="ru-RU" sz="1200" kern="1200" dirty="0" err="1" smtClean="0">
                <a:solidFill>
                  <a:schemeClr val="tx1"/>
                </a:solidFill>
                <a:effectLst/>
                <a:latin typeface="+mn-lt"/>
                <a:ea typeface="+mn-ea"/>
                <a:cs typeface="+mn-cs"/>
              </a:rPr>
              <a:t>Иез</a:t>
            </a:r>
            <a:r>
              <a:rPr lang="ru-RU" sz="1200" kern="1200" dirty="0" smtClean="0">
                <a:solidFill>
                  <a:schemeClr val="tx1"/>
                </a:solidFill>
                <a:effectLst/>
                <a:latin typeface="+mn-lt"/>
                <a:ea typeface="+mn-ea"/>
                <a:cs typeface="+mn-cs"/>
              </a:rPr>
              <a:t> 14:1-5, </a:t>
            </a:r>
            <a:r>
              <a:rPr lang="ru-RU" sz="1200" kern="1200" dirty="0" err="1" smtClean="0">
                <a:solidFill>
                  <a:schemeClr val="tx1"/>
                </a:solidFill>
                <a:effectLst/>
                <a:latin typeface="+mn-lt"/>
                <a:ea typeface="+mn-ea"/>
                <a:cs typeface="+mn-cs"/>
              </a:rPr>
              <a:t>Иер</a:t>
            </a:r>
            <a:r>
              <a:rPr lang="ru-RU" sz="1200" kern="1200" dirty="0" smtClean="0">
                <a:solidFill>
                  <a:schemeClr val="tx1"/>
                </a:solidFill>
                <a:effectLst/>
                <a:latin typeface="+mn-lt"/>
                <a:ea typeface="+mn-ea"/>
                <a:cs typeface="+mn-cs"/>
              </a:rPr>
              <a:t> 7:16-20).</a:t>
            </a:r>
            <a:endParaRPr lang="en-US"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Плен поставил евреев перед серьезным выбором. Они должны были либо отвергнуть все языческие искушения и сохранить верность истинному Богу, либо позволить народам, захватившим их в плен, полностью ассимилировать себя. Чтобы сохраниться как нация, как народ Божий, им нужно было, во-первых, строго соблюдать все требования Закона, а во-вторых, найти какую-то замену прекратившимся богослужениям в храме, т.к. центральное здание храма было разрушено. Книгу можно было взять с собой в изгнание, но культ, связанный со служением в храме, надолго прекратил свое существование.</a:t>
            </a:r>
            <a:endParaRPr lang="en-US"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Так, в вавилонском плену, в VI в. до н.э., началось формирование нового иудаизма. Идолопоклонство было отвергнуто безоговорочно. Евреи, прежде допускавшие поклонение Ваалу и другим </a:t>
            </a:r>
            <a:r>
              <a:rPr lang="ru-RU" sz="1200" kern="1200" dirty="0" err="1" smtClean="0">
                <a:solidFill>
                  <a:schemeClr val="tx1"/>
                </a:solidFill>
                <a:effectLst/>
                <a:latin typeface="+mn-lt"/>
                <a:ea typeface="+mn-ea"/>
                <a:cs typeface="+mn-cs"/>
              </a:rPr>
              <a:t>ханаанским</a:t>
            </a:r>
            <a:r>
              <a:rPr lang="ru-RU" sz="1200" kern="1200" dirty="0" smtClean="0">
                <a:solidFill>
                  <a:schemeClr val="tx1"/>
                </a:solidFill>
                <a:effectLst/>
                <a:latin typeface="+mn-lt"/>
                <a:ea typeface="+mn-ea"/>
                <a:cs typeface="+mn-cs"/>
              </a:rPr>
              <a:t> божествам, теперь целиком обратились к Иегове. Об этом свидетельствует книга пророка Даниила, описывающая, как Даниил и его друзья сохранили верность Единому Богу, несмотря на чудовищное давление язычников.</a:t>
            </a:r>
            <a:endParaRPr lang="en-US"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Вынужденное прекращение служения в храме компенсировалось усиленным изучением Закона, или Торы. В царский период религиозное чувство каждого индивида находило свое выражение в совместном служении всего народа (</a:t>
            </a:r>
            <a:r>
              <a:rPr lang="ru-RU" sz="1200" kern="1200" dirty="0" err="1" smtClean="0">
                <a:solidFill>
                  <a:schemeClr val="tx1"/>
                </a:solidFill>
                <a:effectLst/>
                <a:latin typeface="+mn-lt"/>
                <a:ea typeface="+mn-ea"/>
                <a:cs typeface="+mn-cs"/>
              </a:rPr>
              <a:t>Ездр</a:t>
            </a:r>
            <a:r>
              <a:rPr lang="ru-RU" sz="1200" kern="1200" dirty="0" smtClean="0">
                <a:solidFill>
                  <a:schemeClr val="tx1"/>
                </a:solidFill>
                <a:effectLst/>
                <a:latin typeface="+mn-lt"/>
                <a:ea typeface="+mn-ea"/>
                <a:cs typeface="+mn-cs"/>
              </a:rPr>
              <a:t> 7:1-6). Такое поклонение могло быть искренним, но едва ли таким же жизненно важным, как личное изучение Божьих предписаний. Во время реформ </a:t>
            </a:r>
            <a:r>
              <a:rPr lang="ru-RU" sz="1200" kern="1200" dirty="0" err="1" smtClean="0">
                <a:solidFill>
                  <a:schemeClr val="tx1"/>
                </a:solidFill>
                <a:effectLst/>
                <a:latin typeface="+mn-lt"/>
                <a:ea typeface="+mn-ea"/>
                <a:cs typeface="+mn-cs"/>
              </a:rPr>
              <a:t>Иосии</a:t>
            </a:r>
            <a:r>
              <a:rPr lang="ru-RU" sz="1200" kern="1200" dirty="0" smtClean="0">
                <a:solidFill>
                  <a:schemeClr val="tx1"/>
                </a:solidFill>
                <a:effectLst/>
                <a:latin typeface="+mn-lt"/>
                <a:ea typeface="+mn-ea"/>
                <a:cs typeface="+mn-cs"/>
              </a:rPr>
              <a:t> Закон читался всему народу (2 Пар 34:29,30), но в плену особенно важным стало изучение Закона каждым верующим. Постоянно росло стремление к самостоятельному чтению и изучению Торы. Роль книжника, такого как Ездра, который изучал и толковал законы, стала столь же значимой, как ранее роль священника (</a:t>
            </a:r>
            <a:r>
              <a:rPr lang="ru-RU" sz="1200" kern="1200" dirty="0" err="1" smtClean="0">
                <a:solidFill>
                  <a:schemeClr val="tx1"/>
                </a:solidFill>
                <a:effectLst/>
                <a:latin typeface="+mn-lt"/>
                <a:ea typeface="+mn-ea"/>
                <a:cs typeface="+mn-cs"/>
              </a:rPr>
              <a:t>Ездр</a:t>
            </a:r>
            <a:r>
              <a:rPr lang="ru-RU" sz="1200" kern="1200" dirty="0" smtClean="0">
                <a:solidFill>
                  <a:schemeClr val="tx1"/>
                </a:solidFill>
                <a:effectLst/>
                <a:latin typeface="+mn-lt"/>
                <a:ea typeface="+mn-ea"/>
                <a:cs typeface="+mn-cs"/>
              </a:rPr>
              <a:t> 7:1-6). Эта роль не уменьшилась и в более позднее время, например, в I веке н.э.</a:t>
            </a:r>
            <a:endParaRPr lang="en-US"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Новым центром служения Богу стала синагога. Широкое рассеяние евреев в результате пленения и последующих миграций вызвало необходимость молитвенных собраний в пределах небольших местных общин. Когда позже храм был восстановлен, эти собрания не утратили своего значения, поскольку далеко не все могли присутствовать на его служениях. Синагоги возникали там, где для совместной молитвы и изучения Закона могли собираться десять или более человек. Обычно в синагогу приходили в седьмой день недели. Со временем эта форма служения так укоренилась, что в I в. н.э. в Иерусалиме были синагоги, которые проводили богослужения одновременно с богослужением в храме (</a:t>
            </a:r>
            <a:r>
              <a:rPr lang="ru-RU" sz="1200" kern="1200" dirty="0" err="1" smtClean="0">
                <a:solidFill>
                  <a:schemeClr val="tx1"/>
                </a:solidFill>
                <a:effectLst/>
                <a:latin typeface="+mn-lt"/>
                <a:ea typeface="+mn-ea"/>
                <a:cs typeface="+mn-cs"/>
              </a:rPr>
              <a:t>Деян</a:t>
            </a:r>
            <a:r>
              <a:rPr lang="ru-RU" sz="1200" kern="1200" dirty="0" smtClean="0">
                <a:solidFill>
                  <a:schemeClr val="tx1"/>
                </a:solidFill>
                <a:effectLst/>
                <a:latin typeface="+mn-lt"/>
                <a:ea typeface="+mn-ea"/>
                <a:cs typeface="+mn-cs"/>
              </a:rPr>
              <a:t> 6:9). Хотя в книгах Ветхого Завета синагоги не упоминаются, очевидно, что они должны были появиться в период между пленением и приходом Христа, поскольку при Нем их было уже много как в Палестине, так и за ее пределами.</a:t>
            </a:r>
            <a:endParaRPr lang="en-US"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Одной из задач синагоги было приспособление старых религиозных обрядов к новым условиям жизни. Если прежде большинство иудеев были скотоводами, то после пленения многие из них стали земледельцами, а значительная часть занялась торговлей. Выросло городское население, а сами города стали больше. Существующие обрядовые предписания невозможно было исполнять как прежде. Особенно это касалось религиозных праздников. Проблемы и вопросы, вызванные новым образом жизни, требовали новых ответов. Кроме того, евреям приходилось сталкиваться с другими языческими народами, например, греками и римлянами. Давление языческого мира не ослабевало, но меняло формы. Однако, несмотря на некоторые перемены, иудаизм сохранил свои главные принципы, основанные на Законе и пророках.</a:t>
            </a:r>
            <a:endParaRPr lang="en-US"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БОГОСЛОВИЕ</a:t>
            </a:r>
            <a:endParaRPr lang="en-US"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Основой иудаизма была вера в Единого Бога. В отличие от язычника, признававшего множество богов, еврей твердо придерживался краткого и ясного символа веры: «Слушай, Израиль, Господь Бог наш, Господь един есть» (Втор 6:4). Религиозная исключительность евреев подтверждается и отношением к ним язычников. Их часто обвиняли в атеизме, но не потому, что они вовсе не верили в Бога, а потому, что отрицали существование любого божества, кроме своего собственного.</a:t>
            </a:r>
            <a:endParaRPr lang="en-US"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Среди учителей Закона, раввинов, было принято особое внимание уделять учению об отцовстве Бога. Вступительная фраза молитвы Господней —</a:t>
            </a:r>
            <a:endParaRPr lang="en-US"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«Отче наш, сущий на небесах» — не была чем-то совершенно новым для них. Исайя обращался к Богу:</a:t>
            </a:r>
            <a:endParaRPr lang="en-US"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«Только Ты — Отец наш; ибо Авраам не узнает нас, и Израиль не признает нас своими; Ты, Господи, — Отец наш, от века имя Твое: «Искупитель наш» (</a:t>
            </a:r>
            <a:r>
              <a:rPr lang="ru-RU" sz="1200" kern="1200" dirty="0" err="1" smtClean="0">
                <a:solidFill>
                  <a:schemeClr val="tx1"/>
                </a:solidFill>
                <a:effectLst/>
                <a:latin typeface="+mn-lt"/>
                <a:ea typeface="+mn-ea"/>
                <a:cs typeface="+mn-cs"/>
              </a:rPr>
              <a:t>Ис</a:t>
            </a:r>
            <a:r>
              <a:rPr lang="ru-RU" sz="1200" kern="1200" dirty="0" smtClean="0">
                <a:solidFill>
                  <a:schemeClr val="tx1"/>
                </a:solidFill>
                <a:effectLst/>
                <a:latin typeface="+mn-lt"/>
                <a:ea typeface="+mn-ea"/>
                <a:cs typeface="+mn-cs"/>
              </a:rPr>
              <a:t> 63:16).</a:t>
            </a:r>
            <a:endParaRPr lang="en-US"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О </a:t>
            </a:r>
            <a:r>
              <a:rPr lang="ru-RU" sz="1200" kern="1200" dirty="0" err="1" smtClean="0">
                <a:solidFill>
                  <a:schemeClr val="tx1"/>
                </a:solidFill>
                <a:effectLst/>
                <a:latin typeface="+mn-lt"/>
                <a:ea typeface="+mn-ea"/>
                <a:cs typeface="+mn-cs"/>
              </a:rPr>
              <a:t>богосыновстве</a:t>
            </a:r>
            <a:r>
              <a:rPr lang="ru-RU" sz="1200" kern="1200" dirty="0" smtClean="0">
                <a:solidFill>
                  <a:schemeClr val="tx1"/>
                </a:solidFill>
                <a:effectLst/>
                <a:latin typeface="+mn-lt"/>
                <a:ea typeface="+mn-ea"/>
                <a:cs typeface="+mn-cs"/>
              </a:rPr>
              <a:t> Израиля учил рабби </a:t>
            </a:r>
            <a:r>
              <a:rPr lang="ru-RU" sz="1200" kern="1200" dirty="0" err="1" smtClean="0">
                <a:solidFill>
                  <a:schemeClr val="tx1"/>
                </a:solidFill>
                <a:effectLst/>
                <a:latin typeface="+mn-lt"/>
                <a:ea typeface="+mn-ea"/>
                <a:cs typeface="+mn-cs"/>
              </a:rPr>
              <a:t>Акива</a:t>
            </a:r>
            <a:r>
              <a:rPr lang="ru-RU" sz="1200"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«Возлюблены Богом израильтяне, потому что они назовутся сынами Божьими; еще более возлюблены, поскольку знают они, что наречены сынами Божьими»</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3B3C84F-D541-4EE5-A129-E0572796759C}" type="slidenum">
              <a:rPr lang="en-US" smtClean="0"/>
              <a:t>22</a:t>
            </a:fld>
            <a:endParaRPr lang="en-US"/>
          </a:p>
        </p:txBody>
      </p:sp>
    </p:spTree>
    <p:extLst>
      <p:ext uri="{BB962C8B-B14F-4D97-AF65-F5344CB8AC3E}">
        <p14:creationId xmlns:p14="http://schemas.microsoft.com/office/powerpoint/2010/main" val="10168005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kern="1200" dirty="0" smtClean="0">
                <a:solidFill>
                  <a:schemeClr val="tx1"/>
                </a:solidFill>
                <a:effectLst/>
                <a:latin typeface="+mn-lt"/>
                <a:ea typeface="+mn-ea"/>
                <a:cs typeface="+mn-cs"/>
              </a:rPr>
              <a:t>ХРАМ</a:t>
            </a:r>
            <a:endParaRPr lang="en-US"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Первый Иерусалимский храм был построен при царе Соломоне. Его в 586 г. до н.э. разрушили войска Навуходоносора, взявшие штурмом Иерусалим. Восстановление храма началось приблизительно в 537 г. до н.э. Об этом событии упоминают в своих пророческих книгах </a:t>
            </a:r>
            <a:r>
              <a:rPr lang="ru-RU" sz="1200" kern="1200" dirty="0" err="1" smtClean="0">
                <a:solidFill>
                  <a:schemeClr val="tx1"/>
                </a:solidFill>
                <a:effectLst/>
                <a:latin typeface="+mn-lt"/>
                <a:ea typeface="+mn-ea"/>
                <a:cs typeface="+mn-cs"/>
              </a:rPr>
              <a:t>Аггей</a:t>
            </a:r>
            <a:r>
              <a:rPr lang="ru-RU" sz="1200" kern="1200" dirty="0" smtClean="0">
                <a:solidFill>
                  <a:schemeClr val="tx1"/>
                </a:solidFill>
                <a:effectLst/>
                <a:latin typeface="+mn-lt"/>
                <a:ea typeface="+mn-ea"/>
                <a:cs typeface="+mn-cs"/>
              </a:rPr>
              <a:t> и </a:t>
            </a:r>
            <a:r>
              <a:rPr lang="ru-RU" sz="1200" kern="1200" dirty="0" err="1" smtClean="0">
                <a:solidFill>
                  <a:schemeClr val="tx1"/>
                </a:solidFill>
                <a:effectLst/>
                <a:latin typeface="+mn-lt"/>
                <a:ea typeface="+mn-ea"/>
                <a:cs typeface="+mn-cs"/>
              </a:rPr>
              <a:t>Захария</a:t>
            </a:r>
            <a:r>
              <a:rPr lang="ru-RU" sz="1200" kern="1200" dirty="0" smtClean="0">
                <a:solidFill>
                  <a:schemeClr val="tx1"/>
                </a:solidFill>
                <a:effectLst/>
                <a:latin typeface="+mn-lt"/>
                <a:ea typeface="+mn-ea"/>
                <a:cs typeface="+mn-cs"/>
              </a:rPr>
              <a:t>. Строительство второго храма несколько раз прерывалось и было завершено в 516 г. до н.э. (см. </a:t>
            </a:r>
            <a:r>
              <a:rPr lang="ru-RU" sz="1200" kern="1200" dirty="0" err="1" smtClean="0">
                <a:solidFill>
                  <a:schemeClr val="tx1"/>
                </a:solidFill>
                <a:effectLst/>
                <a:latin typeface="+mn-lt"/>
                <a:ea typeface="+mn-ea"/>
                <a:cs typeface="+mn-cs"/>
              </a:rPr>
              <a:t>Ездр</a:t>
            </a:r>
            <a:r>
              <a:rPr lang="ru-RU" sz="1200" kern="1200" dirty="0" smtClean="0">
                <a:solidFill>
                  <a:schemeClr val="tx1"/>
                </a:solidFill>
                <a:effectLst/>
                <a:latin typeface="+mn-lt"/>
                <a:ea typeface="+mn-ea"/>
                <a:cs typeface="+mn-cs"/>
              </a:rPr>
              <a:t> 6:13-15).</a:t>
            </a:r>
            <a:endParaRPr lang="en-US"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Об истории этого храма известно мало. В 168 г. до н.э. его осквернил и ограбил сирийский царь Антиох Епифан, установивший там жертвенник, посвященный Зевсу Олимпийскому. Три года спустя Иуда Маккавей, изгнав сирийцев из Иерусалима, очистил храм и отремонтировал после </a:t>
            </a:r>
            <a:r>
              <a:rPr lang="ru-RU" sz="1200" kern="1200" dirty="0" err="1" smtClean="0">
                <a:solidFill>
                  <a:schemeClr val="tx1"/>
                </a:solidFill>
                <a:effectLst/>
                <a:latin typeface="+mn-lt"/>
                <a:ea typeface="+mn-ea"/>
                <a:cs typeface="+mn-cs"/>
              </a:rPr>
              <a:t>разрушнений</a:t>
            </a:r>
            <a:r>
              <a:rPr lang="ru-RU" sz="1200" kern="1200" dirty="0" smtClean="0">
                <a:solidFill>
                  <a:schemeClr val="tx1"/>
                </a:solidFill>
                <a:effectLst/>
                <a:latin typeface="+mn-lt"/>
                <a:ea typeface="+mn-ea"/>
                <a:cs typeface="+mn-cs"/>
              </a:rPr>
              <a:t>, произведенных язычниками. К 63 г. до н.э. Иерусалим был захвачен римскими войсками, которыми командовал Помпей. В 54 г. до н.э. другой римский полководец — Красс — разграбил сокровищницу храма. Значительная часть храма сильно пострадала в 37 г. до н.э., когда в город вошли войска Ирода Великого. Были сожжены некоторые входившие в храмовый комплекс строения, хотя главное здание, по-видимому, не пострадало.</a:t>
            </a:r>
            <a:endParaRPr lang="en-US"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На восемнадцатом году своего правления (20-19 гг. до н.э.) Ирод приступил к восстановлению храма. На время строительных работ службы не прекращались, потому строительство шло очень медленно. Работы велись священниками. Само святилище было готово через полтора года, внешние строения и галереи были закончены только в 62 или 64 г. н.э. Когда враги Иисуса сказали ему, что храм строился сорок шесть лет, они имели в виду, что работа еще продолжается (Ин 2:20).</a:t>
            </a:r>
            <a:endParaRPr lang="en-US"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Храм был сооружен из белого мрамора, большая часть которого была покрыта золотом: его красота поражала многих, кому довелось его видеть. Двор храма представлял собой прямоугольник со сторонами, ориентированными относительно сторон света. Он имел размеры — 178 м с востока на запад и 182 м с севера на юг. Внутри стены двора размещались крытые галереи с двойными рядами колонн. Восточная галерея была известна под именем притвора Соломона (Ин 10:23; </a:t>
            </a:r>
            <a:r>
              <a:rPr lang="ru-RU" sz="1200" kern="1200" dirty="0" err="1" smtClean="0">
                <a:solidFill>
                  <a:schemeClr val="tx1"/>
                </a:solidFill>
                <a:effectLst/>
                <a:latin typeface="+mn-lt"/>
                <a:ea typeface="+mn-ea"/>
                <a:cs typeface="+mn-cs"/>
              </a:rPr>
              <a:t>Деян</a:t>
            </a:r>
            <a:r>
              <a:rPr lang="ru-RU" sz="1200" kern="1200" dirty="0" smtClean="0">
                <a:solidFill>
                  <a:schemeClr val="tx1"/>
                </a:solidFill>
                <a:effectLst/>
                <a:latin typeface="+mn-lt"/>
                <a:ea typeface="+mn-ea"/>
                <a:cs typeface="+mn-cs"/>
              </a:rPr>
              <a:t> 3:11; 5:12) — традиционно считалось, что это сохранившийся остаток Соломонова храма. Вдоль стен или между портиками располагались служебные помещения. Внешний двор назывался двором язычников. Вход в него был беспрепятственным, и иногда им пользовались как рыночной площадью. Сам храм, вместе с внутренним двором и всеми строениями, располагался поперек внешнего двора, на его северной стороне. Восточная часть внутреннего двора называлась двором женщин, западная — двор израильтян, в который женщины не допускались. В центре двора израильтян находился двор священников, посередине которого располагалось святилище. Внутренний двор находился на возвышении, по краю его был выстроен каменный парапет с надписью, под страхом смерти воспрещавшей язычникам входить во вторую ограду. В стене внутреннего двора было девять ворот: четыре с севера, четыре с юга, и одни с востока. Возможно, что это были Красные ворота, упомянутые в третьей главе Деяний.</a:t>
            </a:r>
            <a:endParaRPr lang="en-US"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Само святилище возвышалось над внутренним двором, к нему вело двенадцать ступеней. Оно было разделено подобно скинии: в восточной части располагалось Святое место, имевшее около 18 метров длины и Святое святых — около 9 метров. На северной стороне Святого места стоял стол хлебов предложения, на южной — </a:t>
            </a:r>
            <a:r>
              <a:rPr lang="ru-RU" sz="1200" kern="1200" dirty="0" err="1" smtClean="0">
                <a:solidFill>
                  <a:schemeClr val="tx1"/>
                </a:solidFill>
                <a:effectLst/>
                <a:latin typeface="+mn-lt"/>
                <a:ea typeface="+mn-ea"/>
                <a:cs typeface="+mn-cs"/>
              </a:rPr>
              <a:t>семисвечник</a:t>
            </a:r>
            <a:r>
              <a:rPr lang="ru-RU" sz="1200" kern="1200" dirty="0" smtClean="0">
                <a:solidFill>
                  <a:schemeClr val="tx1"/>
                </a:solidFill>
                <a:effectLst/>
                <a:latin typeface="+mn-lt"/>
                <a:ea typeface="+mn-ea"/>
                <a:cs typeface="+mn-cs"/>
              </a:rPr>
              <a:t>, посередине — жертвенник курения. В Святое место могли входить только священники. Святое святых было пусто, потому что ковчег завета пропал при разрушении первого храма. Сюда мог входить только первосвященник, причем лишь один раз в год, в день Очищения. Здесь он совершал приношение за грехи народа. Святое святых было отделено от Святого места толстой двойной завесой. Святилище было тщательно скрыто от глаз молящихся в храме. Вокруг него в три этажа располагались небольшие комнаты, использовавшиеся для жилья священников или как склады.</a:t>
            </a:r>
            <a:endParaRPr lang="en-US"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Внутри двора священников, к востоку от святилища, находился жертвенник для всесожжений, имевший площадь 5,5 </a:t>
            </a:r>
            <a:r>
              <a:rPr lang="ru-RU" sz="1200" kern="1200" dirty="0" err="1" smtClean="0">
                <a:solidFill>
                  <a:schemeClr val="tx1"/>
                </a:solidFill>
                <a:effectLst/>
                <a:latin typeface="+mn-lt"/>
                <a:ea typeface="+mn-ea"/>
                <a:cs typeface="+mn-cs"/>
              </a:rPr>
              <a:t>кв.м</a:t>
            </a:r>
            <a:r>
              <a:rPr lang="ru-RU" sz="1200" kern="1200" dirty="0" smtClean="0">
                <a:solidFill>
                  <a:schemeClr val="tx1"/>
                </a:solidFill>
                <a:effectLst/>
                <a:latin typeface="+mn-lt"/>
                <a:ea typeface="+mn-ea"/>
                <a:cs typeface="+mn-cs"/>
              </a:rPr>
              <a:t> и более 4 м высотой. На нем постоянно горел огонь, ежедневно сжигались жертвенные животные. Чуть на север от жертвенника было место для заклания животных, приготовленных в жертву.</a:t>
            </a:r>
            <a:endParaRPr lang="en-US"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Во дворе священников могли находиться только священники и те, кто приносил жертву. Они должны были возлагать руки на животных перед закланием.</a:t>
            </a:r>
            <a:endParaRPr lang="en-US"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Римляне позволяли храмовой администрации держать свою стражу для поддержания порядка на территории храма. Старший офицер храмовой стражи назывался «</a:t>
            </a:r>
            <a:r>
              <a:rPr lang="ru-RU" sz="1200" kern="1200" dirty="0" err="1" smtClean="0">
                <a:solidFill>
                  <a:schemeClr val="tx1"/>
                </a:solidFill>
                <a:effectLst/>
                <a:latin typeface="+mn-lt"/>
                <a:ea typeface="+mn-ea"/>
                <a:cs typeface="+mn-cs"/>
              </a:rPr>
              <a:t>стратегос</a:t>
            </a:r>
            <a:r>
              <a:rPr lang="ru-RU" sz="1200" kern="1200" dirty="0" smtClean="0">
                <a:solidFill>
                  <a:schemeClr val="tx1"/>
                </a:solidFill>
                <a:effectLst/>
                <a:latin typeface="+mn-lt"/>
                <a:ea typeface="+mn-ea"/>
                <a:cs typeface="+mn-cs"/>
              </a:rPr>
              <a:t>» или «начальник стражи храма» (</a:t>
            </a:r>
            <a:r>
              <a:rPr lang="ru-RU" sz="1200" kern="1200" dirty="0" err="1" smtClean="0">
                <a:solidFill>
                  <a:schemeClr val="tx1"/>
                </a:solidFill>
                <a:effectLst/>
                <a:latin typeface="+mn-lt"/>
                <a:ea typeface="+mn-ea"/>
                <a:cs typeface="+mn-cs"/>
              </a:rPr>
              <a:t>Деян</a:t>
            </a:r>
            <a:r>
              <a:rPr lang="ru-RU" sz="1200" kern="1200" dirty="0" smtClean="0">
                <a:solidFill>
                  <a:schemeClr val="tx1"/>
                </a:solidFill>
                <a:effectLst/>
                <a:latin typeface="+mn-lt"/>
                <a:ea typeface="+mn-ea"/>
                <a:cs typeface="+mn-cs"/>
              </a:rPr>
              <a:t> 4:1,5; 24-25). По-видимому, именно воины из храмовой стражи схватили Иисуса в Гефсиманском саду. Им было поручено арестовать и стеречь Петра и Иоанна, когда те были арестованы за проповедь в пределах храма. Стража следила, чтобы никто из посторонних не проникал в запрещенные помещения храма. На ночь ворота храма запирались, а стражники расставлялись у ворот, чтобы не допустить вторжения грабителей. Храм был главным центром служения в иудейской религии. Сам Иисус и Его апостолы проповедовали в дворах храма. Еще в 56 г. некоторые члены иерусалимской церкви давали здесь обеты и участвовали в совершаемых здесь ритуалах (</a:t>
            </a:r>
            <a:r>
              <a:rPr lang="ru-RU" sz="1200" kern="1200" dirty="0" err="1" smtClean="0">
                <a:solidFill>
                  <a:schemeClr val="tx1"/>
                </a:solidFill>
                <a:effectLst/>
                <a:latin typeface="+mn-lt"/>
                <a:ea typeface="+mn-ea"/>
                <a:cs typeface="+mn-cs"/>
              </a:rPr>
              <a:t>Деян</a:t>
            </a:r>
            <a:r>
              <a:rPr lang="ru-RU" sz="1200" kern="1200" dirty="0" smtClean="0">
                <a:solidFill>
                  <a:schemeClr val="tx1"/>
                </a:solidFill>
                <a:effectLst/>
                <a:latin typeface="+mn-lt"/>
                <a:ea typeface="+mn-ea"/>
                <a:cs typeface="+mn-cs"/>
              </a:rPr>
              <a:t> 21:23-26). Однако с распространением христианства среди язычников связь христиан с Иерусалимским храмом стала ослабевать.</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3B3C84F-D541-4EE5-A129-E0572796759C}" type="slidenum">
              <a:rPr lang="en-US" smtClean="0"/>
              <a:t>23</a:t>
            </a:fld>
            <a:endParaRPr lang="en-US"/>
          </a:p>
        </p:txBody>
      </p:sp>
    </p:spTree>
    <p:extLst>
      <p:ext uri="{BB962C8B-B14F-4D97-AF65-F5344CB8AC3E}">
        <p14:creationId xmlns:p14="http://schemas.microsoft.com/office/powerpoint/2010/main" val="6857381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kern="1200" dirty="0" smtClean="0">
                <a:solidFill>
                  <a:schemeClr val="tx1"/>
                </a:solidFill>
                <a:effectLst/>
                <a:latin typeface="+mn-lt"/>
                <a:ea typeface="+mn-ea"/>
                <a:cs typeface="+mn-cs"/>
              </a:rPr>
              <a:t>ХРАМ</a:t>
            </a:r>
            <a:endParaRPr lang="en-US"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Первый Иерусалимский храм был построен при царе Соломоне. Его в 586 г. до н.э. разрушили войска Навуходоносора, взявшие штурмом Иерусалим. Восстановление храма началось приблизительно в 537 г. до н.э. Об этом событии упоминают в своих пророческих книгах </a:t>
            </a:r>
            <a:r>
              <a:rPr lang="ru-RU" sz="1200" kern="1200" dirty="0" err="1" smtClean="0">
                <a:solidFill>
                  <a:schemeClr val="tx1"/>
                </a:solidFill>
                <a:effectLst/>
                <a:latin typeface="+mn-lt"/>
                <a:ea typeface="+mn-ea"/>
                <a:cs typeface="+mn-cs"/>
              </a:rPr>
              <a:t>Аггей</a:t>
            </a:r>
            <a:r>
              <a:rPr lang="ru-RU" sz="1200" kern="1200" dirty="0" smtClean="0">
                <a:solidFill>
                  <a:schemeClr val="tx1"/>
                </a:solidFill>
                <a:effectLst/>
                <a:latin typeface="+mn-lt"/>
                <a:ea typeface="+mn-ea"/>
                <a:cs typeface="+mn-cs"/>
              </a:rPr>
              <a:t> и </a:t>
            </a:r>
            <a:r>
              <a:rPr lang="ru-RU" sz="1200" kern="1200" dirty="0" err="1" smtClean="0">
                <a:solidFill>
                  <a:schemeClr val="tx1"/>
                </a:solidFill>
                <a:effectLst/>
                <a:latin typeface="+mn-lt"/>
                <a:ea typeface="+mn-ea"/>
                <a:cs typeface="+mn-cs"/>
              </a:rPr>
              <a:t>Захария</a:t>
            </a:r>
            <a:r>
              <a:rPr lang="ru-RU" sz="1200" kern="1200" dirty="0" smtClean="0">
                <a:solidFill>
                  <a:schemeClr val="tx1"/>
                </a:solidFill>
                <a:effectLst/>
                <a:latin typeface="+mn-lt"/>
                <a:ea typeface="+mn-ea"/>
                <a:cs typeface="+mn-cs"/>
              </a:rPr>
              <a:t>. Строительство второго храма несколько раз прерывалось и было завершено в 516 г. до н.э. (см. </a:t>
            </a:r>
            <a:r>
              <a:rPr lang="ru-RU" sz="1200" kern="1200" dirty="0" err="1" smtClean="0">
                <a:solidFill>
                  <a:schemeClr val="tx1"/>
                </a:solidFill>
                <a:effectLst/>
                <a:latin typeface="+mn-lt"/>
                <a:ea typeface="+mn-ea"/>
                <a:cs typeface="+mn-cs"/>
              </a:rPr>
              <a:t>Ездр</a:t>
            </a:r>
            <a:r>
              <a:rPr lang="ru-RU" sz="1200" kern="1200" dirty="0" smtClean="0">
                <a:solidFill>
                  <a:schemeClr val="tx1"/>
                </a:solidFill>
                <a:effectLst/>
                <a:latin typeface="+mn-lt"/>
                <a:ea typeface="+mn-ea"/>
                <a:cs typeface="+mn-cs"/>
              </a:rPr>
              <a:t> 6:13-15).</a:t>
            </a:r>
            <a:endParaRPr lang="en-US"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Об истории этого храма известно мало. В 168 г. до н.э. его осквернил и ограбил сирийский царь Антиох Епифан, установивший там жертвенник, посвященный Зевсу Олимпийскому. Три года спустя Иуда Маккавей, изгнав сирийцев из Иерусалима, очистил храм и отремонтировал после </a:t>
            </a:r>
            <a:r>
              <a:rPr lang="ru-RU" sz="1200" kern="1200" dirty="0" err="1" smtClean="0">
                <a:solidFill>
                  <a:schemeClr val="tx1"/>
                </a:solidFill>
                <a:effectLst/>
                <a:latin typeface="+mn-lt"/>
                <a:ea typeface="+mn-ea"/>
                <a:cs typeface="+mn-cs"/>
              </a:rPr>
              <a:t>разрушнений</a:t>
            </a:r>
            <a:r>
              <a:rPr lang="ru-RU" sz="1200" kern="1200" dirty="0" smtClean="0">
                <a:solidFill>
                  <a:schemeClr val="tx1"/>
                </a:solidFill>
                <a:effectLst/>
                <a:latin typeface="+mn-lt"/>
                <a:ea typeface="+mn-ea"/>
                <a:cs typeface="+mn-cs"/>
              </a:rPr>
              <a:t>, произведенных язычниками. К 63 г. до н.э. Иерусалим был захвачен римскими войсками, которыми командовал Помпей. В 54 г. до н.э. другой римский полководец — Красс — разграбил сокровищницу храма. Значительная часть храма сильно пострадала в 37 г. до н.э., когда в город вошли войска Ирода Великого. Были сожжены некоторые входившие в храмовый комплекс строения, хотя главное здание, по-видимому, не пострадало.</a:t>
            </a:r>
            <a:endParaRPr lang="en-US"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На восемнадцатом году своего правления (20-19 гг. до н.э.) Ирод приступил к восстановлению храма. На время строительных работ службы не прекращались, потому строительство шло очень медленно. Работы велись священниками. Само святилище было готово через полтора года, внешние строения и галереи были закончены только в 62 или 64 г. н.э. Когда враги Иисуса сказали ему, что храм строился сорок шесть лет, они имели в виду, что работа еще продолжается (Ин 2:20).</a:t>
            </a:r>
            <a:endParaRPr lang="en-US"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Храм был сооружен из белого мрамора, большая часть которого была покрыта золотом: его красота поражала многих, кому довелось его видеть. Двор храма представлял собой прямоугольник со сторонами, ориентированными относительно сторон света. Он имел размеры — 178 м с востока на запад и 182 м с севера на юг. Внутри стены двора размещались крытые галереи с двойными рядами колонн. Восточная галерея была известна под именем притвора Соломона (Ин 10:23; </a:t>
            </a:r>
            <a:r>
              <a:rPr lang="ru-RU" sz="1200" kern="1200" dirty="0" err="1" smtClean="0">
                <a:solidFill>
                  <a:schemeClr val="tx1"/>
                </a:solidFill>
                <a:effectLst/>
                <a:latin typeface="+mn-lt"/>
                <a:ea typeface="+mn-ea"/>
                <a:cs typeface="+mn-cs"/>
              </a:rPr>
              <a:t>Деян</a:t>
            </a:r>
            <a:r>
              <a:rPr lang="ru-RU" sz="1200" kern="1200" dirty="0" smtClean="0">
                <a:solidFill>
                  <a:schemeClr val="tx1"/>
                </a:solidFill>
                <a:effectLst/>
                <a:latin typeface="+mn-lt"/>
                <a:ea typeface="+mn-ea"/>
                <a:cs typeface="+mn-cs"/>
              </a:rPr>
              <a:t> 3:11; 5:12) — традиционно считалось, что это сохранившийся остаток Соломонова храма. Вдоль стен или между портиками располагались служебные помещения. Внешний двор назывался двором язычников. Вход в него был беспрепятственным, и иногда им пользовались как рыночной площадью. Сам храм, вместе с внутренним двором и всеми строениями, располагался поперек внешнего двора, на его северной стороне. Восточная часть внутреннего двора называлась двором женщин, западная — двор израильтян, в который женщины не допускались. В центре двора израильтян находился двор священников, посередине которого располагалось святилище. Внутренний двор находился на возвышении, по краю его был выстроен каменный парапет с надписью, под страхом смерти воспрещавшей язычникам входить во вторую ограду. В стене внутреннего двора было девять ворот: четыре с севера, четыре с юга, и одни с востока. Возможно, что это были Красные ворота, упомянутые в третьей главе Деяний.</a:t>
            </a:r>
            <a:endParaRPr lang="en-US"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Само святилище возвышалось над внутренним двором, к нему вело двенадцать ступеней. Оно было разделено подобно скинии: в восточной части располагалось Святое место, имевшее около 18 метров длины и Святое святых — около 9 метров. На северной стороне Святого места стоял стол хлебов предложения, на южной — </a:t>
            </a:r>
            <a:r>
              <a:rPr lang="ru-RU" sz="1200" kern="1200" dirty="0" err="1" smtClean="0">
                <a:solidFill>
                  <a:schemeClr val="tx1"/>
                </a:solidFill>
                <a:effectLst/>
                <a:latin typeface="+mn-lt"/>
                <a:ea typeface="+mn-ea"/>
                <a:cs typeface="+mn-cs"/>
              </a:rPr>
              <a:t>семисвечник</a:t>
            </a:r>
            <a:r>
              <a:rPr lang="ru-RU" sz="1200" kern="1200" dirty="0" smtClean="0">
                <a:solidFill>
                  <a:schemeClr val="tx1"/>
                </a:solidFill>
                <a:effectLst/>
                <a:latin typeface="+mn-lt"/>
                <a:ea typeface="+mn-ea"/>
                <a:cs typeface="+mn-cs"/>
              </a:rPr>
              <a:t>, посередине — жертвенник курения. В Святое место могли входить только священники. Святое святых было пусто, потому что ковчег завета пропал при разрушении первого храма. Сюда мог входить только первосвященник, причем лишь один раз в год, в день Очищения. Здесь он совершал приношение за грехи народа. Святое святых было отделено от Святого места толстой двойной завесой. Святилище было тщательно скрыто от глаз молящихся в храме. Вокруг него в три этажа располагались небольшие комнаты, использовавшиеся для жилья священников или как склады.</a:t>
            </a:r>
            <a:endParaRPr lang="en-US"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Внутри двора священников, к востоку от святилища, находился жертвенник для всесожжений, имевший площадь 5,5 </a:t>
            </a:r>
            <a:r>
              <a:rPr lang="ru-RU" sz="1200" kern="1200" dirty="0" err="1" smtClean="0">
                <a:solidFill>
                  <a:schemeClr val="tx1"/>
                </a:solidFill>
                <a:effectLst/>
                <a:latin typeface="+mn-lt"/>
                <a:ea typeface="+mn-ea"/>
                <a:cs typeface="+mn-cs"/>
              </a:rPr>
              <a:t>кв.м</a:t>
            </a:r>
            <a:r>
              <a:rPr lang="ru-RU" sz="1200" kern="1200" dirty="0" smtClean="0">
                <a:solidFill>
                  <a:schemeClr val="tx1"/>
                </a:solidFill>
                <a:effectLst/>
                <a:latin typeface="+mn-lt"/>
                <a:ea typeface="+mn-ea"/>
                <a:cs typeface="+mn-cs"/>
              </a:rPr>
              <a:t> и более 4 м высотой. На нем постоянно горел огонь, ежедневно сжигались жертвенные животные. Чуть на север от жертвенника было место для заклания животных, приготовленных в жертву.</a:t>
            </a:r>
            <a:endParaRPr lang="en-US"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Во дворе священников могли находиться только священники и те, кто приносил жертву. Они должны были возлагать руки на животных перед закланием.</a:t>
            </a:r>
            <a:endParaRPr lang="en-US"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Римляне позволяли храмовой администрации держать свою стражу для поддержания порядка на территории храма. Старший офицер храмовой стражи назывался «</a:t>
            </a:r>
            <a:r>
              <a:rPr lang="ru-RU" sz="1200" kern="1200" dirty="0" err="1" smtClean="0">
                <a:solidFill>
                  <a:schemeClr val="tx1"/>
                </a:solidFill>
                <a:effectLst/>
                <a:latin typeface="+mn-lt"/>
                <a:ea typeface="+mn-ea"/>
                <a:cs typeface="+mn-cs"/>
              </a:rPr>
              <a:t>стратегос</a:t>
            </a:r>
            <a:r>
              <a:rPr lang="ru-RU" sz="1200" kern="1200" dirty="0" smtClean="0">
                <a:solidFill>
                  <a:schemeClr val="tx1"/>
                </a:solidFill>
                <a:effectLst/>
                <a:latin typeface="+mn-lt"/>
                <a:ea typeface="+mn-ea"/>
                <a:cs typeface="+mn-cs"/>
              </a:rPr>
              <a:t>» или «начальник стражи храма» (</a:t>
            </a:r>
            <a:r>
              <a:rPr lang="ru-RU" sz="1200" kern="1200" dirty="0" err="1" smtClean="0">
                <a:solidFill>
                  <a:schemeClr val="tx1"/>
                </a:solidFill>
                <a:effectLst/>
                <a:latin typeface="+mn-lt"/>
                <a:ea typeface="+mn-ea"/>
                <a:cs typeface="+mn-cs"/>
              </a:rPr>
              <a:t>Деян</a:t>
            </a:r>
            <a:r>
              <a:rPr lang="ru-RU" sz="1200" kern="1200" dirty="0" smtClean="0">
                <a:solidFill>
                  <a:schemeClr val="tx1"/>
                </a:solidFill>
                <a:effectLst/>
                <a:latin typeface="+mn-lt"/>
                <a:ea typeface="+mn-ea"/>
                <a:cs typeface="+mn-cs"/>
              </a:rPr>
              <a:t> 4:1,5; 24-25). По-видимому, именно воины из храмовой стражи схватили Иисуса в Гефсиманском саду. Им было поручено арестовать и стеречь Петра и Иоанна, когда те были арестованы за проповедь в пределах храма. Стража следила, чтобы никто из посторонних не проникал в запрещенные помещения храма. На ночь ворота храма запирались, а стражники расставлялись у ворот, чтобы не допустить вторжения грабителей. Храм был главным центром служения в иудейской религии. Сам Иисус и Его апостолы проповедовали в дворах храма. Еще в 56 г. некоторые члены иерусалимской церкви давали здесь обеты и участвовали в совершаемых здесь ритуалах (</a:t>
            </a:r>
            <a:r>
              <a:rPr lang="ru-RU" sz="1200" kern="1200" dirty="0" err="1" smtClean="0">
                <a:solidFill>
                  <a:schemeClr val="tx1"/>
                </a:solidFill>
                <a:effectLst/>
                <a:latin typeface="+mn-lt"/>
                <a:ea typeface="+mn-ea"/>
                <a:cs typeface="+mn-cs"/>
              </a:rPr>
              <a:t>Деян</a:t>
            </a:r>
            <a:r>
              <a:rPr lang="ru-RU" sz="1200" kern="1200" dirty="0" smtClean="0">
                <a:solidFill>
                  <a:schemeClr val="tx1"/>
                </a:solidFill>
                <a:effectLst/>
                <a:latin typeface="+mn-lt"/>
                <a:ea typeface="+mn-ea"/>
                <a:cs typeface="+mn-cs"/>
              </a:rPr>
              <a:t> 21:23-26). Однако с распространением христианства среди язычников связь христиан с Иерусалимским храмом стала ослабевать.</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3B3C84F-D541-4EE5-A129-E0572796759C}" type="slidenum">
              <a:rPr lang="en-US" smtClean="0"/>
              <a:t>24</a:t>
            </a:fld>
            <a:endParaRPr lang="en-US"/>
          </a:p>
        </p:txBody>
      </p:sp>
    </p:spTree>
    <p:extLst>
      <p:ext uri="{BB962C8B-B14F-4D97-AF65-F5344CB8AC3E}">
        <p14:creationId xmlns:p14="http://schemas.microsoft.com/office/powerpoint/2010/main" val="5793653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B3C84F-D541-4EE5-A129-E0572796759C}" type="slidenum">
              <a:rPr lang="en-US" smtClean="0"/>
              <a:t>25</a:t>
            </a:fld>
            <a:endParaRPr lang="en-US"/>
          </a:p>
        </p:txBody>
      </p:sp>
    </p:spTree>
    <p:extLst>
      <p:ext uri="{BB962C8B-B14F-4D97-AF65-F5344CB8AC3E}">
        <p14:creationId xmlns:p14="http://schemas.microsoft.com/office/powerpoint/2010/main" val="21956828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kern="1200" dirty="0" smtClean="0">
                <a:solidFill>
                  <a:schemeClr val="tx1"/>
                </a:solidFill>
                <a:effectLst/>
                <a:latin typeface="+mn-lt"/>
                <a:ea typeface="+mn-ea"/>
                <a:cs typeface="+mn-cs"/>
              </a:rPr>
              <a:t>СИНАГОГА</a:t>
            </a:r>
            <a:endParaRPr lang="en-US"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Мы уже видели, что синагога сыграла важную роль в развитии иудаизма. Иудеи диаспоры открывали синагоги во многих городах империи. Много синагог было и в самом Иерусалиме. Галилея, большинство населения которой во времена Маккавеев составляли язычники (1 </a:t>
            </a:r>
            <a:r>
              <a:rPr lang="ru-RU" sz="1200" kern="1200" dirty="0" err="1" smtClean="0">
                <a:solidFill>
                  <a:schemeClr val="tx1"/>
                </a:solidFill>
                <a:effectLst/>
                <a:latin typeface="+mn-lt"/>
                <a:ea typeface="+mn-ea"/>
                <a:cs typeface="+mn-cs"/>
              </a:rPr>
              <a:t>Макк</a:t>
            </a:r>
            <a:r>
              <a:rPr lang="ru-RU" sz="1200" kern="1200" dirty="0" smtClean="0">
                <a:solidFill>
                  <a:schemeClr val="tx1"/>
                </a:solidFill>
                <a:effectLst/>
                <a:latin typeface="+mn-lt"/>
                <a:ea typeface="+mn-ea"/>
                <a:cs typeface="+mn-cs"/>
              </a:rPr>
              <a:t> 5:21-23), во времена Иисуса также изобиловала синагогами. Синагога была подлинным центром каждой еврейской общины. Здесь все евреи города или местности собирались еженедельно и общались друг с другом. Здесь устраивались школы, в которых еврейские мальчики изучали Закон. Здесь происходили богослужения, заменившие богослужения в храме, куда далеко не все иудеи могли приходить регулярно. В синагоге не совершались жертвоприношения, их заменила молитва и изучение Закона. Соответственно не было здесь и священника, место которого занимал раввин. Во главе синагогальной общины стоял начальник синагоги (см. </a:t>
            </a:r>
            <a:r>
              <a:rPr lang="ru-RU" sz="1200" kern="1200" dirty="0" err="1" smtClean="0">
                <a:solidFill>
                  <a:schemeClr val="tx1"/>
                </a:solidFill>
                <a:effectLst/>
                <a:latin typeface="+mn-lt"/>
                <a:ea typeface="+mn-ea"/>
                <a:cs typeface="+mn-cs"/>
              </a:rPr>
              <a:t>Мк</a:t>
            </a:r>
            <a:r>
              <a:rPr lang="ru-RU" sz="1200" kern="1200" dirty="0" smtClean="0">
                <a:solidFill>
                  <a:schemeClr val="tx1"/>
                </a:solidFill>
                <a:effectLst/>
                <a:latin typeface="+mn-lt"/>
                <a:ea typeface="+mn-ea"/>
                <a:cs typeface="+mn-cs"/>
              </a:rPr>
              <a:t> 5:22), вероятно, избиравшийся из старейшин. Он председательствовал на службах, следил за ходом диспутов, представлял собравшимся гостей. Хозяйственной жизнью синагоги руководил прислужник синагоги или </a:t>
            </a:r>
            <a:r>
              <a:rPr lang="ru-RU" sz="1200" kern="1200" dirty="0" err="1" smtClean="0">
                <a:solidFill>
                  <a:schemeClr val="tx1"/>
                </a:solidFill>
                <a:effectLst/>
                <a:latin typeface="+mn-lt"/>
                <a:ea typeface="+mn-ea"/>
                <a:cs typeface="+mn-cs"/>
              </a:rPr>
              <a:t>хаззан</a:t>
            </a:r>
            <a:r>
              <a:rPr lang="ru-RU" sz="1200" kern="1200" dirty="0" smtClean="0">
                <a:solidFill>
                  <a:schemeClr val="tx1"/>
                </a:solidFill>
                <a:effectLst/>
                <a:latin typeface="+mn-lt"/>
                <a:ea typeface="+mn-ea"/>
                <a:cs typeface="+mn-cs"/>
              </a:rPr>
              <a:t>. Он отвечал за состояние здания и за имущество. В его обязанности входило предупреждать работавших в поле крестьян о начале субботнего дня (это происходило в пятницу после обеда) и объявлять о его окончании. Именно он был, видимо, тот служитель в </a:t>
            </a:r>
            <a:r>
              <a:rPr lang="ru-RU" sz="1200" kern="1200" dirty="0" err="1" smtClean="0">
                <a:solidFill>
                  <a:schemeClr val="tx1"/>
                </a:solidFill>
                <a:effectLst/>
                <a:latin typeface="+mn-lt"/>
                <a:ea typeface="+mn-ea"/>
                <a:cs typeface="+mn-cs"/>
              </a:rPr>
              <a:t>назаретской</a:t>
            </a:r>
            <a:r>
              <a:rPr lang="ru-RU" sz="1200" kern="1200" dirty="0" smtClean="0">
                <a:solidFill>
                  <a:schemeClr val="tx1"/>
                </a:solidFill>
                <a:effectLst/>
                <a:latin typeface="+mn-lt"/>
                <a:ea typeface="+mn-ea"/>
                <a:cs typeface="+mn-cs"/>
              </a:rPr>
              <a:t> синагоге, которому, согласно </a:t>
            </a:r>
            <a:r>
              <a:rPr lang="ru-RU" sz="1200" kern="1200" dirty="0" err="1" smtClean="0">
                <a:solidFill>
                  <a:schemeClr val="tx1"/>
                </a:solidFill>
                <a:effectLst/>
                <a:latin typeface="+mn-lt"/>
                <a:ea typeface="+mn-ea"/>
                <a:cs typeface="+mn-cs"/>
              </a:rPr>
              <a:t>Лк</a:t>
            </a:r>
            <a:r>
              <a:rPr lang="ru-RU" sz="1200" kern="1200" dirty="0" smtClean="0">
                <a:solidFill>
                  <a:schemeClr val="tx1"/>
                </a:solidFill>
                <a:effectLst/>
                <a:latin typeface="+mn-lt"/>
                <a:ea typeface="+mn-ea"/>
                <a:cs typeface="+mn-cs"/>
              </a:rPr>
              <a:t> 4:20, Иисус, закончив чтение, отдал свитки Писания. Иногда </a:t>
            </a:r>
            <a:r>
              <a:rPr lang="ru-RU" sz="1200" kern="1200" dirty="0" err="1" smtClean="0">
                <a:solidFill>
                  <a:schemeClr val="tx1"/>
                </a:solidFill>
                <a:effectLst/>
                <a:latin typeface="+mn-lt"/>
                <a:ea typeface="+mn-ea"/>
                <a:cs typeface="+mn-cs"/>
              </a:rPr>
              <a:t>хаззан</a:t>
            </a:r>
            <a:r>
              <a:rPr lang="ru-RU" sz="1200" kern="1200" dirty="0" smtClean="0">
                <a:solidFill>
                  <a:schemeClr val="tx1"/>
                </a:solidFill>
                <a:effectLst/>
                <a:latin typeface="+mn-lt"/>
                <a:ea typeface="+mn-ea"/>
                <a:cs typeface="+mn-cs"/>
              </a:rPr>
              <a:t> служил учителем в синагогальной школе.</a:t>
            </a:r>
            <a:endParaRPr lang="en-US"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Здания синагог обычно представляли собой массивные каменные строения.</a:t>
            </a:r>
            <a:endParaRPr lang="en-US"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В богатых общинах они часто имели роскошную обстановку. Каждая синагога имела сундук, где хранились свитки Торы, возвышение со столиком для чтения, светильники для освещения помещения, сидения для прихожан. Так обставляются синагоги и в наше время.</a:t>
            </a:r>
            <a:endParaRPr lang="en-US"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Богослужения в синагогах начинались с чтения </a:t>
            </a:r>
            <a:r>
              <a:rPr lang="ru-RU" sz="1200" kern="1200" dirty="0" err="1" smtClean="0">
                <a:solidFill>
                  <a:schemeClr val="tx1"/>
                </a:solidFill>
                <a:effectLst/>
                <a:latin typeface="+mn-lt"/>
                <a:ea typeface="+mn-ea"/>
                <a:cs typeface="+mn-cs"/>
              </a:rPr>
              <a:t>Шемы</a:t>
            </a:r>
            <a:r>
              <a:rPr lang="ru-RU" sz="1200" kern="1200" dirty="0" smtClean="0">
                <a:solidFill>
                  <a:schemeClr val="tx1"/>
                </a:solidFill>
                <a:effectLst/>
                <a:latin typeface="+mn-lt"/>
                <a:ea typeface="+mn-ea"/>
                <a:cs typeface="+mn-cs"/>
              </a:rPr>
              <a:t> — иудейского символа веры: «Слушай, Израиль, Бог наш, Господь един есть; и люби Господа, Бога твоего, всем сердцем твоим, и всею </a:t>
            </a:r>
            <a:r>
              <a:rPr lang="ru-RU" sz="1200" kern="1200" dirty="0" err="1" smtClean="0">
                <a:solidFill>
                  <a:schemeClr val="tx1"/>
                </a:solidFill>
                <a:effectLst/>
                <a:latin typeface="+mn-lt"/>
                <a:ea typeface="+mn-ea"/>
                <a:cs typeface="+mn-cs"/>
              </a:rPr>
              <a:t>душею</a:t>
            </a:r>
            <a:r>
              <a:rPr lang="ru-RU" sz="1200" kern="1200" dirty="0" smtClean="0">
                <a:solidFill>
                  <a:schemeClr val="tx1"/>
                </a:solidFill>
                <a:effectLst/>
                <a:latin typeface="+mn-lt"/>
                <a:ea typeface="+mn-ea"/>
                <a:cs typeface="+mn-cs"/>
              </a:rPr>
              <a:t> твоею, и всеми силами твоими» (Втор 6:4,5). Это чтение сопровождалось славословиями Богу, так называемыми </a:t>
            </a:r>
            <a:r>
              <a:rPr lang="ru-RU" sz="1200" kern="1200" dirty="0" err="1" smtClean="0">
                <a:solidFill>
                  <a:schemeClr val="tx1"/>
                </a:solidFill>
                <a:effectLst/>
                <a:latin typeface="+mn-lt"/>
                <a:ea typeface="+mn-ea"/>
                <a:cs typeface="+mn-cs"/>
              </a:rPr>
              <a:t>Беракот</a:t>
            </a:r>
            <a:r>
              <a:rPr lang="ru-RU" sz="1200" kern="1200" dirty="0" smtClean="0">
                <a:solidFill>
                  <a:schemeClr val="tx1"/>
                </a:solidFill>
                <a:effectLst/>
                <a:latin typeface="+mn-lt"/>
                <a:ea typeface="+mn-ea"/>
                <a:cs typeface="+mn-cs"/>
              </a:rPr>
              <a:t> (по-древнееврейски «Блажен» — первое слово каждого славословия). Затем следовала обрядовая молитва, завершавшаяся индивидуальной безмолвной молитвой всех присутствующих. После этого читались отрывки из Торы. Каждому дню соответствовал свой отрывок. Со временем вся Тора была разделена на 154 дневных чтения, которые нужно было последовательно прочитать в течение установленного срока. Палестинские евреи прочитывали Тору за три года, вавилонские завершали чтение за один год. Читали также и пророков, как это следует из эпизода, описанного Лукой (</a:t>
            </a:r>
            <a:r>
              <a:rPr lang="ru-RU" sz="1200" kern="1200" dirty="0" err="1" smtClean="0">
                <a:solidFill>
                  <a:schemeClr val="tx1"/>
                </a:solidFill>
                <a:effectLst/>
                <a:latin typeface="+mn-lt"/>
                <a:ea typeface="+mn-ea"/>
                <a:cs typeface="+mn-cs"/>
              </a:rPr>
              <a:t>Лк</a:t>
            </a:r>
            <a:r>
              <a:rPr lang="ru-RU" sz="1200" kern="1200" dirty="0" smtClean="0">
                <a:solidFill>
                  <a:schemeClr val="tx1"/>
                </a:solidFill>
                <a:effectLst/>
                <a:latin typeface="+mn-lt"/>
                <a:ea typeface="+mn-ea"/>
                <a:cs typeface="+mn-cs"/>
              </a:rPr>
              <a:t> 4:16 и далее). Вероятно, в этой ситуации Иисус Сам выбрал отрывок для чтения. В проповеди, которая следовала за чтением, проповедник разъяснял и интерпретировал прочитанный текст. Если среди собравшихся был священник, он завершал службу благословением собравшихся. Если священника не было, вместо благословения произносилась общая молитва.</a:t>
            </a:r>
            <a:endParaRPr lang="en-US"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Влияние, оказанное синагогой на порядок служения в ранней церкви, очевидно. Сам Иисус регулярно посещал синагоги и принимал участие в службе. Его ученикам она также была хорошо знакома. Павел, какие бы города он ни посещал во время своих путешествий, прежде всего приходил в синагогу. Здесь он проповедовал и вел дискуссии с иудеями и прозелитами (</a:t>
            </a:r>
            <a:r>
              <a:rPr lang="ru-RU" sz="1200" kern="1200" dirty="0" err="1" smtClean="0">
                <a:solidFill>
                  <a:schemeClr val="tx1"/>
                </a:solidFill>
                <a:effectLst/>
                <a:latin typeface="+mn-lt"/>
                <a:ea typeface="+mn-ea"/>
                <a:cs typeface="+mn-cs"/>
              </a:rPr>
              <a:t>Деян</a:t>
            </a:r>
            <a:r>
              <a:rPr lang="ru-RU" sz="1200" kern="1200" dirty="0" smtClean="0">
                <a:solidFill>
                  <a:schemeClr val="tx1"/>
                </a:solidFill>
                <a:effectLst/>
                <a:latin typeface="+mn-lt"/>
                <a:ea typeface="+mn-ea"/>
                <a:cs typeface="+mn-cs"/>
              </a:rPr>
              <a:t> 13:5,15-43; 14:1; 17:1-3; 17:10,17; 18:4,8; 19:8). Не исключено, что первые службы ранней церкви совершались в синагогах. Сам порядок церковного богослужения в значительной мере позаимствован у синагоги. Христиане той эпохи посещали также храм в Иерусалиме (</a:t>
            </a:r>
            <a:r>
              <a:rPr lang="ru-RU" sz="1200" kern="1200" dirty="0" err="1" smtClean="0">
                <a:solidFill>
                  <a:schemeClr val="tx1"/>
                </a:solidFill>
                <a:effectLst/>
                <a:latin typeface="+mn-lt"/>
                <a:ea typeface="+mn-ea"/>
                <a:cs typeface="+mn-cs"/>
              </a:rPr>
              <a:t>Деян</a:t>
            </a:r>
            <a:r>
              <a:rPr lang="ru-RU" sz="1200" kern="1200" dirty="0" smtClean="0">
                <a:solidFill>
                  <a:schemeClr val="tx1"/>
                </a:solidFill>
                <a:effectLst/>
                <a:latin typeface="+mn-lt"/>
                <a:ea typeface="+mn-ea"/>
                <a:cs typeface="+mn-cs"/>
              </a:rPr>
              <a:t> 3:1). Как свидетельство о практике служения в синагогах можно рассматривать упоминание о синагоге в послании апостола Иакова (</a:t>
            </a:r>
            <a:r>
              <a:rPr lang="ru-RU" sz="1200" kern="1200" dirty="0" err="1" smtClean="0">
                <a:solidFill>
                  <a:schemeClr val="tx1"/>
                </a:solidFill>
                <a:effectLst/>
                <a:latin typeface="+mn-lt"/>
                <a:ea typeface="+mn-ea"/>
                <a:cs typeface="+mn-cs"/>
              </a:rPr>
              <a:t>Иак</a:t>
            </a:r>
            <a:r>
              <a:rPr lang="ru-RU" sz="1200" kern="1200" dirty="0" smtClean="0">
                <a:solidFill>
                  <a:schemeClr val="tx1"/>
                </a:solidFill>
                <a:effectLst/>
                <a:latin typeface="+mn-lt"/>
                <a:ea typeface="+mn-ea"/>
                <a:cs typeface="+mn-cs"/>
              </a:rPr>
              <a:t> 2:1-2). Хотя возможно, что здесь, говоря «синагога», апостол имеет в виду собрание христианской общины. (Буквальное значение греческого </a:t>
            </a:r>
            <a:r>
              <a:rPr lang="ru-RU" sz="1200" kern="1200" dirty="0" err="1" smtClean="0">
                <a:solidFill>
                  <a:schemeClr val="tx1"/>
                </a:solidFill>
                <a:effectLst/>
                <a:latin typeface="+mn-lt"/>
                <a:ea typeface="+mn-ea"/>
                <a:cs typeface="+mn-cs"/>
              </a:rPr>
              <a:t>зупадоде</a:t>
            </a:r>
            <a:r>
              <a:rPr lang="ru-RU" sz="1200" kern="1200" dirty="0" smtClean="0">
                <a:solidFill>
                  <a:schemeClr val="tx1"/>
                </a:solidFill>
                <a:effectLst/>
                <a:latin typeface="+mn-lt"/>
                <a:ea typeface="+mn-ea"/>
                <a:cs typeface="+mn-cs"/>
              </a:rPr>
              <a:t> — собрание. Использованное в </a:t>
            </a:r>
            <a:r>
              <a:rPr lang="ru-RU" sz="1200" kern="1200" dirty="0" err="1" smtClean="0">
                <a:solidFill>
                  <a:schemeClr val="tx1"/>
                </a:solidFill>
                <a:effectLst/>
                <a:latin typeface="+mn-lt"/>
                <a:ea typeface="+mn-ea"/>
                <a:cs typeface="+mn-cs"/>
              </a:rPr>
              <a:t>Евр</a:t>
            </a:r>
            <a:r>
              <a:rPr lang="ru-RU" sz="1200" kern="1200" dirty="0" smtClean="0">
                <a:solidFill>
                  <a:schemeClr val="tx1"/>
                </a:solidFill>
                <a:effectLst/>
                <a:latin typeface="+mn-lt"/>
                <a:ea typeface="+mn-ea"/>
                <a:cs typeface="+mn-cs"/>
              </a:rPr>
              <a:t> 10:25 слово </a:t>
            </a:r>
            <a:r>
              <a:rPr lang="ru-RU" sz="1200" kern="1200" dirty="0" err="1" smtClean="0">
                <a:solidFill>
                  <a:schemeClr val="tx1"/>
                </a:solidFill>
                <a:effectLst/>
                <a:latin typeface="+mn-lt"/>
                <a:ea typeface="+mn-ea"/>
                <a:cs typeface="+mn-cs"/>
              </a:rPr>
              <a:t>ергёупадоде</a:t>
            </a:r>
            <a:r>
              <a:rPr lang="ru-RU" sz="1200" kern="1200" dirty="0" smtClean="0">
                <a:solidFill>
                  <a:schemeClr val="tx1"/>
                </a:solidFill>
                <a:effectLst/>
                <a:latin typeface="+mn-lt"/>
                <a:ea typeface="+mn-ea"/>
                <a:cs typeface="+mn-cs"/>
              </a:rPr>
              <a:t> имеет тот же смысл.)1 Отвержение</a:t>
            </a:r>
            <a:endParaRPr lang="en-US"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иудеями Христа и Евангелия привело в конечном счете к полному отделению церкви от синагоги. Сейчас они весьма далеки друг от друга, а во многом даже противоположны. Тем не менее сохранившийся порядок служения, в частности практикуемое и здесь, и там чтение Писания с последующей проповедью, указывает на их близкую связь.</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3B3C84F-D541-4EE5-A129-E0572796759C}" type="slidenum">
              <a:rPr lang="en-US" smtClean="0"/>
              <a:t>26</a:t>
            </a:fld>
            <a:endParaRPr lang="en-US"/>
          </a:p>
        </p:txBody>
      </p:sp>
    </p:spTree>
    <p:extLst>
      <p:ext uri="{BB962C8B-B14F-4D97-AF65-F5344CB8AC3E}">
        <p14:creationId xmlns:p14="http://schemas.microsoft.com/office/powerpoint/2010/main" val="32857884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sz="1200" kern="1200" dirty="0" smtClean="0">
                <a:solidFill>
                  <a:schemeClr val="tx1"/>
                </a:solidFill>
                <a:effectLst/>
                <a:latin typeface="+mn-lt"/>
                <a:ea typeface="+mn-ea"/>
                <a:cs typeface="+mn-cs"/>
              </a:rPr>
              <a:t>ИУДЕЙСКИЙ РЕЛИГИОЗНЫЙ КАЛЕНДАРЬ (т.н. Священный год)</a:t>
            </a:r>
            <a:endParaRPr lang="en-US"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В еврейском календаре год состоял из двенадцати лунных месяцев и одного дополнительного месяца, который добавлялся, чтобы уравнять лунный год с солнечным. Гражданский год начинался в первый день месяца </a:t>
            </a:r>
            <a:r>
              <a:rPr lang="ru-RU" sz="1200" kern="1200" dirty="0" err="1" smtClean="0">
                <a:solidFill>
                  <a:schemeClr val="tx1"/>
                </a:solidFill>
                <a:effectLst/>
                <a:latin typeface="+mn-lt"/>
                <a:ea typeface="+mn-ea"/>
                <a:cs typeface="+mn-cs"/>
              </a:rPr>
              <a:t>тишри</a:t>
            </a:r>
            <a:r>
              <a:rPr lang="ru-RU" sz="1200" kern="1200" dirty="0" smtClean="0">
                <a:solidFill>
                  <a:schemeClr val="tx1"/>
                </a:solidFill>
                <a:effectLst/>
                <a:latin typeface="+mn-lt"/>
                <a:ea typeface="+mn-ea"/>
                <a:cs typeface="+mn-cs"/>
              </a:rPr>
              <a:t> (седьмой месяц религиозного календаря), соответствующего октябрю современного календаря. Церковный (религиозный) год начинался с месяца нисана, месяца празднования величайшего праздника в иудейском календаре — Пасхи. Порядок месяцев и праздников еврейского религиозного календаря приводится в таблице. (В скобках указаны еврейские названия праздников.) Праздников было семь: Пасха, Опресноки, Пятидесятница, Новый год и день Очищения, праздник Кущей, Обновления и </a:t>
            </a:r>
            <a:r>
              <a:rPr lang="ru-RU" sz="1200" kern="1200" dirty="0" err="1" smtClean="0">
                <a:solidFill>
                  <a:schemeClr val="tx1"/>
                </a:solidFill>
                <a:effectLst/>
                <a:latin typeface="+mn-lt"/>
                <a:ea typeface="+mn-ea"/>
                <a:cs typeface="+mn-cs"/>
              </a:rPr>
              <a:t>Пурим</a:t>
            </a:r>
            <a:r>
              <a:rPr lang="ru-RU" sz="1200" kern="1200" dirty="0" smtClean="0">
                <a:solidFill>
                  <a:schemeClr val="tx1"/>
                </a:solidFill>
                <a:effectLst/>
                <a:latin typeface="+mn-lt"/>
                <a:ea typeface="+mn-ea"/>
                <a:cs typeface="+mn-cs"/>
              </a:rPr>
              <a:t>. Из перечисленных в таблице семи праздников первые пять установлены Законом Моисея, а последние два добавлены после возвращения из плена.</a:t>
            </a:r>
            <a:endParaRPr lang="en-US"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Праздник Пасхи — это главный еврейский праздник, имеющий глубокий религиозный и исторический смысл. В этот день празднуется исход — освобождение Богом Своего народа из египетского рабства. По существу, это означало начало существования евреев как нации. Евреи различали «египетскую Пасху» и «постоянную Пасху». Первая отмечается 10 нисана в память того дня, когда во всех еврейских домах в Египте косяки дверей были помечены кровью жертвенного агнца, чтобы ангел смерти, </a:t>
            </a:r>
            <a:r>
              <a:rPr lang="ru-RU" sz="1200" kern="1200" dirty="0" err="1" smtClean="0">
                <a:solidFill>
                  <a:schemeClr val="tx1"/>
                </a:solidFill>
                <a:effectLst/>
                <a:latin typeface="+mn-lt"/>
                <a:ea typeface="+mn-ea"/>
                <a:cs typeface="+mn-cs"/>
              </a:rPr>
              <a:t>посланый</a:t>
            </a:r>
            <a:r>
              <a:rPr lang="ru-RU" sz="1200" kern="1200" dirty="0" smtClean="0">
                <a:solidFill>
                  <a:schemeClr val="tx1"/>
                </a:solidFill>
                <a:effectLst/>
                <a:latin typeface="+mn-lt"/>
                <a:ea typeface="+mn-ea"/>
                <a:cs typeface="+mn-cs"/>
              </a:rPr>
              <a:t> поразить египетских первенцев, миновал эти дома. Постоянную Пасху празднуют семь дней подряд — в эти дни запрещено употреблять в пищу квасной хлеб. Обе пасхи тесно связаны друг с другом и составляют один праздничный сезон.</a:t>
            </a:r>
            <a:endParaRPr lang="en-US"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Пасха должна была праздноваться ежегодно, но в Ветхом Завете имеются упоминания лишь о нескольких таких празднованиях за длительный исторический период (2 Пар 8:13; 30:15;</a:t>
            </a:r>
            <a:endParaRPr lang="en-US"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4 </a:t>
            </a:r>
            <a:r>
              <a:rPr lang="ru-RU" sz="1200" kern="1200" dirty="0" err="1" smtClean="0">
                <a:solidFill>
                  <a:schemeClr val="tx1"/>
                </a:solidFill>
                <a:effectLst/>
                <a:latin typeface="+mn-lt"/>
                <a:ea typeface="+mn-ea"/>
                <a:cs typeface="+mn-cs"/>
              </a:rPr>
              <a:t>Цар</a:t>
            </a:r>
            <a:r>
              <a:rPr lang="ru-RU" sz="1200" kern="1200" dirty="0" smtClean="0">
                <a:solidFill>
                  <a:schemeClr val="tx1"/>
                </a:solidFill>
                <a:effectLst/>
                <a:latin typeface="+mn-lt"/>
                <a:ea typeface="+mn-ea"/>
                <a:cs typeface="+mn-cs"/>
              </a:rPr>
              <a:t> 23:21; </a:t>
            </a:r>
            <a:r>
              <a:rPr lang="ru-RU" sz="1200" kern="1200" dirty="0" err="1" smtClean="0">
                <a:solidFill>
                  <a:schemeClr val="tx1"/>
                </a:solidFill>
                <a:effectLst/>
                <a:latin typeface="+mn-lt"/>
                <a:ea typeface="+mn-ea"/>
                <a:cs typeface="+mn-cs"/>
              </a:rPr>
              <a:t>Ездр</a:t>
            </a:r>
            <a:r>
              <a:rPr lang="ru-RU" sz="1200" kern="1200" dirty="0" smtClean="0">
                <a:solidFill>
                  <a:schemeClr val="tx1"/>
                </a:solidFill>
                <a:effectLst/>
                <a:latin typeface="+mn-lt"/>
                <a:ea typeface="+mn-ea"/>
                <a:cs typeface="+mn-cs"/>
              </a:rPr>
              <a:t> 6:19). По-видимому, ее все же праздновали регулярно, но в периоды упадка и религиозного отступничества могли быть перерывы. Очевидно, во всяком случае, что эта регулярность была восстановлена в новозаветную эпоху. Об этом свидетельствует, например, замечание Луки, что родители Иисуса каждый год ходили в Иерусалим на Пасху (</a:t>
            </a:r>
            <a:r>
              <a:rPr lang="ru-RU" sz="1200" kern="1200" dirty="0" err="1" smtClean="0">
                <a:solidFill>
                  <a:schemeClr val="tx1"/>
                </a:solidFill>
                <a:effectLst/>
                <a:latin typeface="+mn-lt"/>
                <a:ea typeface="+mn-ea"/>
                <a:cs typeface="+mn-cs"/>
              </a:rPr>
              <a:t>Лк</a:t>
            </a:r>
            <a:r>
              <a:rPr lang="ru-RU" sz="1200" kern="1200" dirty="0" smtClean="0">
                <a:solidFill>
                  <a:schemeClr val="tx1"/>
                </a:solidFill>
                <a:effectLst/>
                <a:latin typeface="+mn-lt"/>
                <a:ea typeface="+mn-ea"/>
                <a:cs typeface="+mn-cs"/>
              </a:rPr>
              <a:t> 2:41). Сам Иисус во время своего земного служения также соблюдал обычаи, связанные с праздником Пасхи.</a:t>
            </a:r>
            <a:endParaRPr lang="en-US"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В день праздника каждый иудей, который жил не далее 24 км от Иерусалима и был физически в состоянии проделать такое путешествие, должен был прийти в храм для участия в праздновании. От празднования устранялись те, кто был признан ритуально нечистым. Женщины тоже могли принимать участие в праздничном служении, хотя их присутствие не считалось обязательным. Паломники приходили со всех концов Палестины, а также из других провинций империи. Иосиф Флавий утверждает, что во время Пасхи население Иерусалима достигало трех миллионов человек.1 Многие паломники, не имея возможности найти ночлег в городе, ночевали в палатках за его стенами.</a:t>
            </a:r>
            <a:endParaRPr lang="en-US"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В день праздника Опресноков полагалось приносить в жертву двух тельцов, одного овна, семерых годовалых ягнят и козла в искупление грехов (</a:t>
            </a:r>
            <a:r>
              <a:rPr lang="ru-RU" sz="1200" kern="1200" dirty="0" err="1" smtClean="0">
                <a:solidFill>
                  <a:schemeClr val="tx1"/>
                </a:solidFill>
                <a:effectLst/>
                <a:latin typeface="+mn-lt"/>
                <a:ea typeface="+mn-ea"/>
                <a:cs typeface="+mn-cs"/>
              </a:rPr>
              <a:t>Числ</a:t>
            </a:r>
            <a:r>
              <a:rPr lang="ru-RU" sz="1200" kern="1200" dirty="0" smtClean="0">
                <a:solidFill>
                  <a:schemeClr val="tx1"/>
                </a:solidFill>
                <a:effectLst/>
                <a:latin typeface="+mn-lt"/>
                <a:ea typeface="+mn-ea"/>
                <a:cs typeface="+mn-cs"/>
              </a:rPr>
              <a:t> 28:19-25). На второй день в жертву возношения приносился первый сноп нового урожая и годовалый агнец в жертву всесожжения (Лев 23:10-14). Пятидесятница (</a:t>
            </a:r>
            <a:r>
              <a:rPr lang="ru-RU" sz="1200" kern="1200" dirty="0" err="1" smtClean="0">
                <a:solidFill>
                  <a:schemeClr val="tx1"/>
                </a:solidFill>
                <a:effectLst/>
                <a:latin typeface="+mn-lt"/>
                <a:ea typeface="+mn-ea"/>
                <a:cs typeface="+mn-cs"/>
              </a:rPr>
              <a:t>Шавуот</a:t>
            </a:r>
            <a:r>
              <a:rPr lang="ru-RU" sz="1200" kern="1200" dirty="0" smtClean="0">
                <a:solidFill>
                  <a:schemeClr val="tx1"/>
                </a:solidFill>
                <a:effectLst/>
                <a:latin typeface="+mn-lt"/>
                <a:ea typeface="+mn-ea"/>
                <a:cs typeface="+mn-cs"/>
              </a:rPr>
              <a:t>) — праздник Седмиц</a:t>
            </a:r>
            <a:endParaRPr lang="en-US"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Праздник Пятидесятница, иначе называемый праздник Седмиц или День первых плодов, праздновался в месяце </a:t>
            </a:r>
            <a:r>
              <a:rPr lang="ru-RU" sz="1200" kern="1200" dirty="0" err="1" smtClean="0">
                <a:solidFill>
                  <a:schemeClr val="tx1"/>
                </a:solidFill>
                <a:effectLst/>
                <a:latin typeface="+mn-lt"/>
                <a:ea typeface="+mn-ea"/>
                <a:cs typeface="+mn-cs"/>
              </a:rPr>
              <a:t>сиване</a:t>
            </a:r>
            <a:r>
              <a:rPr lang="ru-RU" sz="1200" kern="1200" dirty="0" smtClean="0">
                <a:solidFill>
                  <a:schemeClr val="tx1"/>
                </a:solidFill>
                <a:effectLst/>
                <a:latin typeface="+mn-lt"/>
                <a:ea typeface="+mn-ea"/>
                <a:cs typeface="+mn-cs"/>
              </a:rPr>
              <a:t>, спустя семь недель после вознесения первого снопа, на пятидесятый день после Пасхи. Согласно иудейской традиции, в этот день был получен Закон на горе </a:t>
            </a:r>
            <a:r>
              <a:rPr lang="ru-RU" sz="1200" kern="1200" dirty="0" err="1" smtClean="0">
                <a:solidFill>
                  <a:schemeClr val="tx1"/>
                </a:solidFill>
                <a:effectLst/>
                <a:latin typeface="+mn-lt"/>
                <a:ea typeface="+mn-ea"/>
                <a:cs typeface="+mn-cs"/>
              </a:rPr>
              <a:t>Синай</a:t>
            </a:r>
            <a:r>
              <a:rPr lang="ru-RU" sz="1200" kern="1200" dirty="0" smtClean="0">
                <a:solidFill>
                  <a:schemeClr val="tx1"/>
                </a:solidFill>
                <a:effectLst/>
                <a:latin typeface="+mn-lt"/>
                <a:ea typeface="+mn-ea"/>
                <a:cs typeface="+mn-cs"/>
              </a:rPr>
              <a:t>. В праздник Пятидесятницы делалось возношение двух квасных хлебов, сделанных из зрелого зерна нового урожая. Этот праздник не упоминается в книгах Ветхого Завета, но он весьма важен в Новом Завете для понимания церковной истории. В этот день на собравшихся вместе апостолов снизошел Святой Дух. День Пятидесятницы поэтому является днем рождения Церкви. Праздник Труб, или Новый год (</a:t>
            </a:r>
            <a:r>
              <a:rPr lang="ru-RU" sz="1200" kern="1200" dirty="0" err="1" smtClean="0">
                <a:solidFill>
                  <a:schemeClr val="tx1"/>
                </a:solidFill>
                <a:effectLst/>
                <a:latin typeface="+mn-lt"/>
                <a:ea typeface="+mn-ea"/>
                <a:cs typeface="+mn-cs"/>
              </a:rPr>
              <a:t>Рош-Гашана</a:t>
            </a:r>
            <a:r>
              <a:rPr lang="ru-RU" sz="1200"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Праздник Труб, отмечающийся иудеями в первый день месяца </a:t>
            </a:r>
            <a:r>
              <a:rPr lang="ru-RU" sz="1200" kern="1200" dirty="0" err="1" smtClean="0">
                <a:solidFill>
                  <a:schemeClr val="tx1"/>
                </a:solidFill>
                <a:effectLst/>
                <a:latin typeface="+mn-lt"/>
                <a:ea typeface="+mn-ea"/>
                <a:cs typeface="+mn-cs"/>
              </a:rPr>
              <a:t>тишри</a:t>
            </a:r>
            <a:r>
              <a:rPr lang="ru-RU" sz="1200" kern="1200" dirty="0" smtClean="0">
                <a:solidFill>
                  <a:schemeClr val="tx1"/>
                </a:solidFill>
                <a:effectLst/>
                <a:latin typeface="+mn-lt"/>
                <a:ea typeface="+mn-ea"/>
                <a:cs typeface="+mn-cs"/>
              </a:rPr>
              <a:t>, является началом нового года. Весь этот день с утра и до вечера в храме трубили в трубы и рожки. В отличие от Пасхи и Пятидесятницы, он не привлекал много паломников в Иерусалим, поскольку отмечался не только в храме, но и в синагогах. В книге </a:t>
            </a:r>
            <a:r>
              <a:rPr lang="ru-RU" sz="1200" kern="1200" dirty="0" err="1" smtClean="0">
                <a:solidFill>
                  <a:schemeClr val="tx1"/>
                </a:solidFill>
                <a:effectLst/>
                <a:latin typeface="+mn-lt"/>
                <a:ea typeface="+mn-ea"/>
                <a:cs typeface="+mn-cs"/>
              </a:rPr>
              <a:t>Неемии</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Неем</a:t>
            </a:r>
            <a:r>
              <a:rPr lang="ru-RU" sz="1200" kern="1200" dirty="0" smtClean="0">
                <a:solidFill>
                  <a:schemeClr val="tx1"/>
                </a:solidFill>
                <a:effectLst/>
                <a:latin typeface="+mn-lt"/>
                <a:ea typeface="+mn-ea"/>
                <a:cs typeface="+mn-cs"/>
              </a:rPr>
              <a:t> 8:2-12) говорится, что вернувшиеся из плена праздновали этот день публичным чтением Закона и всеобщим веселием.</a:t>
            </a:r>
            <a:endParaRPr lang="en-US"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День Очищения (</a:t>
            </a:r>
            <a:r>
              <a:rPr lang="ru-RU" sz="1200" kern="1200" dirty="0" err="1" smtClean="0">
                <a:solidFill>
                  <a:schemeClr val="tx1"/>
                </a:solidFill>
                <a:effectLst/>
                <a:latin typeface="+mn-lt"/>
                <a:ea typeface="+mn-ea"/>
                <a:cs typeface="+mn-cs"/>
              </a:rPr>
              <a:t>Йом-Кипур</a:t>
            </a:r>
            <a:r>
              <a:rPr lang="ru-RU" sz="1200"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День Очищения не является праздничным днем. Это день поста. Именно так он упоминается в Новом Завете (</a:t>
            </a:r>
            <a:r>
              <a:rPr lang="ru-RU" sz="1200" kern="1200" dirty="0" err="1" smtClean="0">
                <a:solidFill>
                  <a:schemeClr val="tx1"/>
                </a:solidFill>
                <a:effectLst/>
                <a:latin typeface="+mn-lt"/>
                <a:ea typeface="+mn-ea"/>
                <a:cs typeface="+mn-cs"/>
              </a:rPr>
              <a:t>Деян</a:t>
            </a:r>
            <a:r>
              <a:rPr lang="ru-RU" sz="1200" kern="1200" dirty="0" smtClean="0">
                <a:solidFill>
                  <a:schemeClr val="tx1"/>
                </a:solidFill>
                <a:effectLst/>
                <a:latin typeface="+mn-lt"/>
                <a:ea typeface="+mn-ea"/>
                <a:cs typeface="+mn-cs"/>
              </a:rPr>
              <a:t> 27:9). В этот день первосвященник совершал особый обряд очищения. Сняв свои церемониальные одеяния, он облачался в простое белое полотно и входил в Святое святых с кадильницей, полной углей из жертвенника, и сосудом, наполненным кровью тельца, принесенного в жертву за грех. Дым кадильницы возносился подобно пелене между первосвященником и крышкой ковчега, а он тем временем кропил крышку кровью жертвы. Жертвенник курения и медный жертвенник вне святилища также окроплялся кровью жертвенного животного. Священник приводил живого козла и, возложив на него руки, исповедовал грехи всего народа. После этого живого козла уводили в пустыню и отпускали, по-видимому, в знак того, что грехи унесены навсегда (Лев 16:23,27-32; </a:t>
            </a:r>
            <a:r>
              <a:rPr lang="ru-RU" sz="1200" kern="1200" dirty="0" err="1" smtClean="0">
                <a:solidFill>
                  <a:schemeClr val="tx1"/>
                </a:solidFill>
                <a:effectLst/>
                <a:latin typeface="+mn-lt"/>
                <a:ea typeface="+mn-ea"/>
                <a:cs typeface="+mn-cs"/>
              </a:rPr>
              <a:t>Числ</a:t>
            </a:r>
            <a:r>
              <a:rPr lang="ru-RU" sz="1200" kern="1200" dirty="0" smtClean="0">
                <a:solidFill>
                  <a:schemeClr val="tx1"/>
                </a:solidFill>
                <a:effectLst/>
                <a:latin typeface="+mn-lt"/>
                <a:ea typeface="+mn-ea"/>
                <a:cs typeface="+mn-cs"/>
              </a:rPr>
              <a:t> 29:7-11).</a:t>
            </a:r>
            <a:endParaRPr lang="en-US"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Когда эти церемонии заканчивались, первосвященник снимал льняные одежды, омывался, надевал свои священнические одеяния и приступал к обычным жертвоприношениям. Говоря в Послании к Евреям о Христе, Павел пользуется символикой, связанной с ритуалами дня Очищения.</a:t>
            </a:r>
            <a:endParaRPr lang="en-US"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В современном иудаизме все дни между Новым годом (</a:t>
            </a:r>
            <a:r>
              <a:rPr lang="ru-RU" sz="1200" kern="1200" dirty="0" err="1" smtClean="0">
                <a:solidFill>
                  <a:schemeClr val="tx1"/>
                </a:solidFill>
                <a:effectLst/>
                <a:latin typeface="+mn-lt"/>
                <a:ea typeface="+mn-ea"/>
                <a:cs typeface="+mn-cs"/>
              </a:rPr>
              <a:t>Рош-Гашана</a:t>
            </a:r>
            <a:r>
              <a:rPr lang="ru-RU" sz="1200" kern="1200" dirty="0" smtClean="0">
                <a:solidFill>
                  <a:schemeClr val="tx1"/>
                </a:solidFill>
                <a:effectLst/>
                <a:latin typeface="+mn-lt"/>
                <a:ea typeface="+mn-ea"/>
                <a:cs typeface="+mn-cs"/>
              </a:rPr>
              <a:t>) и днем Очищения (</a:t>
            </a:r>
            <a:r>
              <a:rPr lang="ru-RU" sz="1200" kern="1200" dirty="0" err="1" smtClean="0">
                <a:solidFill>
                  <a:schemeClr val="tx1"/>
                </a:solidFill>
                <a:effectLst/>
                <a:latin typeface="+mn-lt"/>
                <a:ea typeface="+mn-ea"/>
                <a:cs typeface="+mn-cs"/>
              </a:rPr>
              <a:t>Йом-Кипур</a:t>
            </a:r>
            <a:r>
              <a:rPr lang="ru-RU" sz="1200" kern="1200" dirty="0" smtClean="0">
                <a:solidFill>
                  <a:schemeClr val="tx1"/>
                </a:solidFill>
                <a:effectLst/>
                <a:latin typeface="+mn-lt"/>
                <a:ea typeface="+mn-ea"/>
                <a:cs typeface="+mn-cs"/>
              </a:rPr>
              <a:t>) являются периодом покаяния. Благочестивые верующие испытывают свои сердца и просят прощения за грехи, совершенные за год, чтобы очищенными вступить в новый год.</a:t>
            </a:r>
            <a:endParaRPr lang="en-US"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Праздник Кущей (</a:t>
            </a:r>
            <a:r>
              <a:rPr lang="ru-RU" sz="1200" kern="1200" dirty="0" err="1" smtClean="0">
                <a:solidFill>
                  <a:schemeClr val="tx1"/>
                </a:solidFill>
                <a:effectLst/>
                <a:latin typeface="+mn-lt"/>
                <a:ea typeface="+mn-ea"/>
                <a:cs typeface="+mn-cs"/>
              </a:rPr>
              <a:t>Сукот</a:t>
            </a:r>
            <a:r>
              <a:rPr lang="ru-RU" sz="1200"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Через пять дней после дня Очищения начинается праздник Кущей (Лев 23:34, Втор 16:13). Он продолжается с 15 по 22 день месяца </a:t>
            </a:r>
            <a:r>
              <a:rPr lang="ru-RU" sz="1200" kern="1200" dirty="0" err="1" smtClean="0">
                <a:solidFill>
                  <a:schemeClr val="tx1"/>
                </a:solidFill>
                <a:effectLst/>
                <a:latin typeface="+mn-lt"/>
                <a:ea typeface="+mn-ea"/>
                <a:cs typeface="+mn-cs"/>
              </a:rPr>
              <a:t>тишри</a:t>
            </a:r>
            <a:r>
              <a:rPr lang="ru-RU" sz="1200" kern="1200" dirty="0" smtClean="0">
                <a:solidFill>
                  <a:schemeClr val="tx1"/>
                </a:solidFill>
                <a:effectLst/>
                <a:latin typeface="+mn-lt"/>
                <a:ea typeface="+mn-ea"/>
                <a:cs typeface="+mn-cs"/>
              </a:rPr>
              <a:t>. Его отмечают в память странствования по пустыне, но также он является праздником благодарения при завершении сбора урожая. Один из основных ритуалов праздника — сооружение шалашей, в память о тех жилищах, которыми евреи пользовались в пустыне. В течение недели Кущей приносилось множество жертв. Но особенно выделялся последний день этой недели, который упоминается Иоанном как «последний день великого праздника» (Ин 7:37).</a:t>
            </a:r>
            <a:endParaRPr lang="en-US"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Он отмечался кроплением жертвенника в храме водой из золотого сосуда и пением Аллилуйя и избранных Псалмов (</a:t>
            </a:r>
            <a:r>
              <a:rPr lang="ru-RU" sz="1200" kern="1200" dirty="0" err="1" smtClean="0">
                <a:solidFill>
                  <a:schemeClr val="tx1"/>
                </a:solidFill>
                <a:effectLst/>
                <a:latin typeface="+mn-lt"/>
                <a:ea typeface="+mn-ea"/>
                <a:cs typeface="+mn-cs"/>
              </a:rPr>
              <a:t>Пс</a:t>
            </a:r>
            <a:r>
              <a:rPr lang="ru-RU" sz="1200" kern="1200" dirty="0" smtClean="0">
                <a:solidFill>
                  <a:schemeClr val="tx1"/>
                </a:solidFill>
                <a:effectLst/>
                <a:latin typeface="+mn-lt"/>
                <a:ea typeface="+mn-ea"/>
                <a:cs typeface="+mn-cs"/>
              </a:rPr>
              <a:t> 112-117). На женском дворе храма зажигали четыре светильника. Праздник Кущей был популярен и носил радостный характер.</a:t>
            </a:r>
            <a:endParaRPr lang="en-US"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Два следующих праздника были добавлены в календарь в более поздний период — после возвращения из плена.</a:t>
            </a:r>
            <a:endParaRPr lang="en-US"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Праздник Обновления, или Света (</a:t>
            </a:r>
            <a:r>
              <a:rPr lang="ru-RU" sz="1200" kern="1200" dirty="0" err="1" smtClean="0">
                <a:solidFill>
                  <a:schemeClr val="tx1"/>
                </a:solidFill>
                <a:effectLst/>
                <a:latin typeface="+mn-lt"/>
                <a:ea typeface="+mn-ea"/>
                <a:cs typeface="+mn-cs"/>
              </a:rPr>
              <a:t>Ханука</a:t>
            </a:r>
            <a:r>
              <a:rPr lang="ru-RU" sz="1200"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r>
              <a:rPr lang="ru-RU" sz="1200" kern="1200" dirty="0" err="1" smtClean="0">
                <a:solidFill>
                  <a:schemeClr val="tx1"/>
                </a:solidFill>
                <a:effectLst/>
                <a:latin typeface="+mn-lt"/>
                <a:ea typeface="+mn-ea"/>
                <a:cs typeface="+mn-cs"/>
              </a:rPr>
              <a:t>Ханука</a:t>
            </a:r>
            <a:r>
              <a:rPr lang="ru-RU" sz="1200" kern="1200" dirty="0" smtClean="0">
                <a:solidFill>
                  <a:schemeClr val="tx1"/>
                </a:solidFill>
                <a:effectLst/>
                <a:latin typeface="+mn-lt"/>
                <a:ea typeface="+mn-ea"/>
                <a:cs typeface="+mn-cs"/>
              </a:rPr>
              <a:t> празднуется в течение восьми дней, начиная с 25 дня месяца </a:t>
            </a:r>
            <a:r>
              <a:rPr lang="ru-RU" sz="1200" kern="1200" dirty="0" err="1" smtClean="0">
                <a:solidFill>
                  <a:schemeClr val="tx1"/>
                </a:solidFill>
                <a:effectLst/>
                <a:latin typeface="+mn-lt"/>
                <a:ea typeface="+mn-ea"/>
                <a:cs typeface="+mn-cs"/>
              </a:rPr>
              <a:t>кислев</a:t>
            </a:r>
            <a:r>
              <a:rPr lang="ru-RU" sz="1200" kern="1200" dirty="0" smtClean="0">
                <a:solidFill>
                  <a:schemeClr val="tx1"/>
                </a:solidFill>
                <a:effectLst/>
                <a:latin typeface="+mn-lt"/>
                <a:ea typeface="+mn-ea"/>
                <a:cs typeface="+mn-cs"/>
              </a:rPr>
              <a:t>. Упоминание о празднике имеется в Евангелии от Иоанна (Ин 10:22). Он был установлен Иудой Маккавеем в 164 г. до н.э. в память очищения храма, оскверненного Антиохом Епифаном. Все еврейские дома сияли ярким светом в честь этого события, а детям рассказывались повествования из жизни Маккавеев. По времени этот праздник полностью совпадает с празднованием христианского Рождества.1 </a:t>
            </a:r>
            <a:r>
              <a:rPr lang="ru-RU" sz="1200" kern="1200" dirty="0" err="1" smtClean="0">
                <a:solidFill>
                  <a:schemeClr val="tx1"/>
                </a:solidFill>
                <a:effectLst/>
                <a:latin typeface="+mn-lt"/>
                <a:ea typeface="+mn-ea"/>
                <a:cs typeface="+mn-cs"/>
              </a:rPr>
              <a:t>Пурим</a:t>
            </a:r>
            <a:endParaRPr lang="en-US" sz="1200" kern="1200" dirty="0" smtClean="0">
              <a:solidFill>
                <a:schemeClr val="tx1"/>
              </a:solidFill>
              <a:effectLst/>
              <a:latin typeface="+mn-lt"/>
              <a:ea typeface="+mn-ea"/>
              <a:cs typeface="+mn-cs"/>
            </a:endParaRPr>
          </a:p>
          <a:p>
            <a:r>
              <a:rPr lang="ru-RU" sz="1200" kern="1200" dirty="0" err="1" smtClean="0">
                <a:solidFill>
                  <a:schemeClr val="tx1"/>
                </a:solidFill>
                <a:effectLst/>
                <a:latin typeface="+mn-lt"/>
                <a:ea typeface="+mn-ea"/>
                <a:cs typeface="+mn-cs"/>
              </a:rPr>
              <a:t>Пурим</a:t>
            </a:r>
            <a:r>
              <a:rPr lang="ru-RU" sz="1200" kern="1200" dirty="0" smtClean="0">
                <a:solidFill>
                  <a:schemeClr val="tx1"/>
                </a:solidFill>
                <a:effectLst/>
                <a:latin typeface="+mn-lt"/>
                <a:ea typeface="+mn-ea"/>
                <a:cs typeface="+mn-cs"/>
              </a:rPr>
              <a:t> или «Жребий» отмечается в четырнадцатый и пятнадцатый день месяца </a:t>
            </a:r>
            <a:r>
              <a:rPr lang="ru-RU" sz="1200" kern="1200" dirty="0" err="1" smtClean="0">
                <a:solidFill>
                  <a:schemeClr val="tx1"/>
                </a:solidFill>
                <a:effectLst/>
                <a:latin typeface="+mn-lt"/>
                <a:ea typeface="+mn-ea"/>
                <a:cs typeface="+mn-cs"/>
              </a:rPr>
              <a:t>адар</a:t>
            </a:r>
            <a:r>
              <a:rPr lang="ru-RU" sz="1200" kern="1200" dirty="0" smtClean="0">
                <a:solidFill>
                  <a:schemeClr val="tx1"/>
                </a:solidFill>
                <a:effectLst/>
                <a:latin typeface="+mn-lt"/>
                <a:ea typeface="+mn-ea"/>
                <a:cs typeface="+mn-cs"/>
              </a:rPr>
              <a:t>. С ним связано мало религиозных обрядов, поскольку он считался скорее национальным, чем религиозным праздником. В эти дни в синагогах происходит публичное чтение книги </a:t>
            </a:r>
            <a:r>
              <a:rPr lang="ru-RU" sz="1200" kern="1200" dirty="0" err="1" smtClean="0">
                <a:solidFill>
                  <a:schemeClr val="tx1"/>
                </a:solidFill>
                <a:effectLst/>
                <a:latin typeface="+mn-lt"/>
                <a:ea typeface="+mn-ea"/>
                <a:cs typeface="+mn-cs"/>
              </a:rPr>
              <a:t>Эсфири</a:t>
            </a:r>
            <a:r>
              <a:rPr lang="ru-RU" sz="1200" kern="1200" dirty="0" smtClean="0">
                <a:solidFill>
                  <a:schemeClr val="tx1"/>
                </a:solidFill>
                <a:effectLst/>
                <a:latin typeface="+mn-lt"/>
                <a:ea typeface="+mn-ea"/>
                <a:cs typeface="+mn-cs"/>
              </a:rPr>
              <a:t>. В книгах Нового Завета этот праздник не упоминается, однако возможно, он имеется в виду в Ин 5:1.2</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3B3C84F-D541-4EE5-A129-E0572796759C}" type="slidenum">
              <a:rPr lang="en-US" smtClean="0"/>
              <a:t>27</a:t>
            </a:fld>
            <a:endParaRPr lang="en-US"/>
          </a:p>
        </p:txBody>
      </p:sp>
    </p:spTree>
    <p:extLst>
      <p:ext uri="{BB962C8B-B14F-4D97-AF65-F5344CB8AC3E}">
        <p14:creationId xmlns:p14="http://schemas.microsoft.com/office/powerpoint/2010/main" val="28208881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B3C84F-D541-4EE5-A129-E0572796759C}" type="slidenum">
              <a:rPr lang="en-US" smtClean="0"/>
              <a:t>28</a:t>
            </a:fld>
            <a:endParaRPr lang="en-US"/>
          </a:p>
        </p:txBody>
      </p:sp>
    </p:spTree>
    <p:extLst>
      <p:ext uri="{BB962C8B-B14F-4D97-AF65-F5344CB8AC3E}">
        <p14:creationId xmlns:p14="http://schemas.microsoft.com/office/powerpoint/2010/main" val="6519881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B3C84F-D541-4EE5-A129-E0572796759C}" type="slidenum">
              <a:rPr lang="en-US" smtClean="0"/>
              <a:t>3</a:t>
            </a:fld>
            <a:endParaRPr lang="en-US"/>
          </a:p>
        </p:txBody>
      </p:sp>
    </p:spTree>
    <p:extLst>
      <p:ext uri="{BB962C8B-B14F-4D97-AF65-F5344CB8AC3E}">
        <p14:creationId xmlns:p14="http://schemas.microsoft.com/office/powerpoint/2010/main" val="15562928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txBox="1">
            <a:spLocks noGrp="1"/>
          </p:cNvSpPr>
          <p:nvPr>
            <p:ph type="sldNum" sz="quarter" idx="5"/>
          </p:nvPr>
        </p:nvSpPr>
        <p:spPr>
          <a:ln/>
        </p:spPr>
        <p:txBody>
          <a:bodyPr lIns="0" tIns="0" rIns="0" bIns="0" anchor="b">
            <a:noAutofit/>
          </a:bodyPr>
          <a:lstStyle/>
          <a:p>
            <a:pPr lvl="0"/>
            <a:fld id="{A732A137-7473-4507-9383-F0917DDB9FE8}" type="slidenum">
              <a:t>4</a:t>
            </a:fld>
            <a:endParaRPr lang="ru-RU"/>
          </a:p>
        </p:txBody>
      </p:sp>
      <p:sp>
        <p:nvSpPr>
          <p:cNvPr id="2" name="Slide Image Placeholder 1"/>
          <p:cNvSpPr>
            <a:spLocks noGrp="1" noRot="1" noChangeAspect="1" noResize="1"/>
          </p:cNvSpPr>
          <p:nvPr>
            <p:ph type="sldImg"/>
          </p:nvPr>
        </p:nvSpPr>
        <p:spPr>
          <a:xfrm>
            <a:off x="1062038" y="827088"/>
            <a:ext cx="5430837" cy="4075112"/>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755280" y="5163162"/>
            <a:ext cx="6044400" cy="4891590"/>
          </a:xfrm>
        </p:spPr>
        <p:txBody>
          <a:bodyPr/>
          <a:lstStyle/>
          <a:p>
            <a:endParaRPr lang="ru-RU"/>
          </a:p>
        </p:txBody>
      </p:sp>
    </p:spTree>
    <p:extLst>
      <p:ext uri="{BB962C8B-B14F-4D97-AF65-F5344CB8AC3E}">
        <p14:creationId xmlns:p14="http://schemas.microsoft.com/office/powerpoint/2010/main" val="30607404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txBox="1">
            <a:spLocks noGrp="1"/>
          </p:cNvSpPr>
          <p:nvPr>
            <p:ph type="sldNum" sz="quarter" idx="5"/>
          </p:nvPr>
        </p:nvSpPr>
        <p:spPr>
          <a:ln/>
        </p:spPr>
        <p:txBody>
          <a:bodyPr lIns="0" tIns="0" rIns="0" bIns="0" anchor="b">
            <a:noAutofit/>
          </a:bodyPr>
          <a:lstStyle/>
          <a:p>
            <a:pPr lvl="0"/>
            <a:fld id="{8BFA7D2B-A5C8-4470-8E93-D4672ABEA9B7}" type="slidenum">
              <a:t>5</a:t>
            </a:fld>
            <a:endParaRPr lang="ru-RU"/>
          </a:p>
        </p:txBody>
      </p:sp>
      <p:sp>
        <p:nvSpPr>
          <p:cNvPr id="2" name="Slide Image Placeholder 1"/>
          <p:cNvSpPr>
            <a:spLocks noGrp="1" noRot="1" noChangeAspect="1" noResize="1"/>
          </p:cNvSpPr>
          <p:nvPr>
            <p:ph type="sldImg"/>
          </p:nvPr>
        </p:nvSpPr>
        <p:spPr>
          <a:xfrm>
            <a:off x="1062038" y="827088"/>
            <a:ext cx="5430837" cy="4075112"/>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755280" y="5163162"/>
            <a:ext cx="6044400" cy="4891590"/>
          </a:xfrm>
        </p:spPr>
        <p:txBody>
          <a:bodyPr/>
          <a:lstStyle/>
          <a:p>
            <a:r>
              <a:rPr lang="ru-RU" sz="1200" kern="1200" dirty="0" smtClean="0">
                <a:solidFill>
                  <a:schemeClr val="tx1"/>
                </a:solidFill>
                <a:effectLst/>
                <a:latin typeface="+mn-lt"/>
                <a:ea typeface="+mn-ea"/>
                <a:cs typeface="+mn-cs"/>
              </a:rPr>
              <a:t>Столетие между взятием Коринфа и смертью Юлия Цезаря было отмечено непрерывной чередой гражданских войн. Марий, Сулла, Цезарь, Антоний, </a:t>
            </a:r>
            <a:r>
              <a:rPr lang="ru-RU" sz="1200" kern="1200" dirty="0" err="1" smtClean="0">
                <a:solidFill>
                  <a:schemeClr val="tx1"/>
                </a:solidFill>
                <a:effectLst/>
                <a:latin typeface="+mn-lt"/>
                <a:ea typeface="+mn-ea"/>
                <a:cs typeface="+mn-cs"/>
              </a:rPr>
              <a:t>Октавиан</a:t>
            </a:r>
            <a:r>
              <a:rPr lang="ru-RU" sz="1200" kern="1200" dirty="0" smtClean="0">
                <a:solidFill>
                  <a:schemeClr val="tx1"/>
                </a:solidFill>
                <a:effectLst/>
                <a:latin typeface="+mn-lt"/>
                <a:ea typeface="+mn-ea"/>
                <a:cs typeface="+mn-cs"/>
              </a:rPr>
              <a:t> один за другим пытались силой оружия захватить власть в Риме, пока наконец </a:t>
            </a:r>
            <a:r>
              <a:rPr lang="ru-RU" sz="1200" kern="1200" dirty="0" err="1" smtClean="0">
                <a:solidFill>
                  <a:schemeClr val="tx1"/>
                </a:solidFill>
                <a:effectLst/>
                <a:latin typeface="+mn-lt"/>
                <a:ea typeface="+mn-ea"/>
                <a:cs typeface="+mn-cs"/>
              </a:rPr>
              <a:t>Октавиану</a:t>
            </a:r>
            <a:r>
              <a:rPr lang="ru-RU" sz="1200" kern="1200" dirty="0" smtClean="0">
                <a:solidFill>
                  <a:schemeClr val="tx1"/>
                </a:solidFill>
                <a:effectLst/>
                <a:latin typeface="+mn-lt"/>
                <a:ea typeface="+mn-ea"/>
                <a:cs typeface="+mn-cs"/>
              </a:rPr>
              <a:t>, которому сенат дал имя Август, не удалось разделаться со своими противниками и в</a:t>
            </a:r>
            <a:endParaRPr lang="en-US"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30 г. до н.э. стать первым римским императором.</a:t>
            </a:r>
            <a:endParaRPr lang="en-US"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Август, 27 г. до н.э. - 14 г. н.э.</a:t>
            </a:r>
            <a:endParaRPr lang="en-US"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Его правление положило конец длительной полосе смут и гражданских войн. Он сумел основательно реформировать государственный строй империи и нормализовать управление всеми гигантскими территориями, подвластными Риму. Сам Август принял титул </a:t>
            </a:r>
            <a:r>
              <a:rPr lang="ru-RU" sz="1200" kern="1200" dirty="0" err="1" smtClean="0">
                <a:solidFill>
                  <a:schemeClr val="tx1"/>
                </a:solidFill>
                <a:effectLst/>
                <a:latin typeface="+mn-lt"/>
                <a:ea typeface="+mn-ea"/>
                <a:cs typeface="+mn-cs"/>
              </a:rPr>
              <a:t>принцепса</a:t>
            </a:r>
            <a:r>
              <a:rPr lang="ru-RU" sz="1200" kern="1200" dirty="0" smtClean="0">
                <a:solidFill>
                  <a:schemeClr val="tx1"/>
                </a:solidFill>
                <a:effectLst/>
                <a:latin typeface="+mn-lt"/>
                <a:ea typeface="+mn-ea"/>
                <a:cs typeface="+mn-cs"/>
              </a:rPr>
              <a:t>, т.е. первого гражданина страны. Соответственно политическую систему, созданную им, принято называть принципатом. Суть ее состояла в том, что при самодержавной власти </a:t>
            </a:r>
            <a:r>
              <a:rPr lang="ru-RU" sz="1200" kern="1200" dirty="0" err="1" smtClean="0">
                <a:solidFill>
                  <a:schemeClr val="tx1"/>
                </a:solidFill>
                <a:effectLst/>
                <a:latin typeface="+mn-lt"/>
                <a:ea typeface="+mn-ea"/>
                <a:cs typeface="+mn-cs"/>
              </a:rPr>
              <a:t>принцепса</a:t>
            </a:r>
            <a:r>
              <a:rPr lang="ru-RU" sz="1200" kern="1200" dirty="0" smtClean="0">
                <a:solidFill>
                  <a:schemeClr val="tx1"/>
                </a:solidFill>
                <a:effectLst/>
                <a:latin typeface="+mn-lt"/>
                <a:ea typeface="+mn-ea"/>
                <a:cs typeface="+mn-cs"/>
              </a:rPr>
              <a:t> сохранялись все республиканские институты. Это был компромисс между старым республиканским строем и сменившим его диктаторством, сторонником которого был Юлий Цезарь. По-прежнему обладал широкими полномочиями сенат. Выбирались консулы и народные трибуны. Однако верховная власть переходила к </a:t>
            </a:r>
            <a:r>
              <a:rPr lang="ru-RU" sz="1200" kern="1200" dirty="0" err="1" smtClean="0">
                <a:solidFill>
                  <a:schemeClr val="tx1"/>
                </a:solidFill>
                <a:effectLst/>
                <a:latin typeface="+mn-lt"/>
                <a:ea typeface="+mn-ea"/>
                <a:cs typeface="+mn-cs"/>
              </a:rPr>
              <a:t>принцепсу</a:t>
            </a:r>
            <a:r>
              <a:rPr lang="ru-RU" sz="1200" kern="1200" dirty="0" smtClean="0">
                <a:solidFill>
                  <a:schemeClr val="tx1"/>
                </a:solidFill>
                <a:effectLst/>
                <a:latin typeface="+mn-lt"/>
                <a:ea typeface="+mn-ea"/>
                <a:cs typeface="+mn-cs"/>
              </a:rPr>
              <a:t>, который, как правило, назначался сразу на несколько наиболее важных постов в империи. Так, в 27 г. до н.э. Август стал главнокомандующим римской армии, в 23 г. до н.э. он получил пожизненно должность народного трибуна. Как </a:t>
            </a:r>
            <a:r>
              <a:rPr lang="ru-RU" sz="1200" kern="1200" dirty="0" err="1" smtClean="0">
                <a:solidFill>
                  <a:schemeClr val="tx1"/>
                </a:solidFill>
                <a:effectLst/>
                <a:latin typeface="+mn-lt"/>
                <a:ea typeface="+mn-ea"/>
                <a:cs typeface="+mn-cs"/>
              </a:rPr>
              <a:t>принцепс</a:t>
            </a:r>
            <a:r>
              <a:rPr lang="ru-RU" sz="1200" kern="1200" dirty="0" smtClean="0">
                <a:solidFill>
                  <a:schemeClr val="tx1"/>
                </a:solidFill>
                <a:effectLst/>
                <a:latin typeface="+mn-lt"/>
                <a:ea typeface="+mn-ea"/>
                <a:cs typeface="+mn-cs"/>
              </a:rPr>
              <a:t> он имел право созывать сенат и ставить на заседаниях сената тему для обсуждения. Важно, что все эти права были вполне законны и, по крайней мере формально, не противоречили старой республиканской конституции.</a:t>
            </a:r>
            <a:endParaRPr lang="en-US"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Август провел многочисленные реформы, направленные на стабилизацию обстановки после гражданских войн. Сенат был очищен от многих недостойных членов. Большая часть солдат, служивших в армии, была демобилизована — им были предоставлены земельные наделы. Была создана регулярная профессиональная армия. По окончании военной службы ветераны получали большое вознаграждение и землю в провинциях, а Рим — верных ему общественных лидеров.</a:t>
            </a:r>
            <a:endParaRPr lang="en-US"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Август старался также принять меры по улучшению общественных нравов.</a:t>
            </a:r>
            <a:endParaRPr lang="en-US"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Он возродил государственную религию и реставрировал многие храмы.</a:t>
            </a:r>
            <a:endParaRPr lang="en-US"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Самой государственной власти был придан сакральный статус — в провинциях появился культ империи (поклонение Риму как государству).</a:t>
            </a:r>
            <a:endParaRPr lang="en-US"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Культ начал распространяться и на самого императора, которому поклонялись как «Господу и Богу» («йот1пи5 е! </a:t>
            </a:r>
            <a:r>
              <a:rPr lang="ru-RU" sz="1200" kern="1200" dirty="0" err="1" smtClean="0">
                <a:solidFill>
                  <a:schemeClr val="tx1"/>
                </a:solidFill>
                <a:effectLst/>
                <a:latin typeface="+mn-lt"/>
                <a:ea typeface="+mn-ea"/>
                <a:cs typeface="+mn-cs"/>
              </a:rPr>
              <a:t>йеиз</a:t>
            </a:r>
            <a:r>
              <a:rPr lang="ru-RU" sz="1200" kern="1200" dirty="0" smtClean="0">
                <a:solidFill>
                  <a:schemeClr val="tx1"/>
                </a:solidFill>
                <a:effectLst/>
                <a:latin typeface="+mn-lt"/>
                <a:ea typeface="+mn-ea"/>
                <a:cs typeface="+mn-cs"/>
              </a:rPr>
              <a:t>»), хотя Август не требовал такого поклонения. Ряд законов, изданных в 19 и 18 г. до н.э., были призваны укрепить семью, поощряли к вступлению в брак.</a:t>
            </a:r>
            <a:endParaRPr lang="en-US"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Чтобы упорядочить призыв в армию и сбор налогов была проведена перепись населения и имущества. Август организовал полицию и пожарные команды в Риме, создал службу надзора за зерновыми запасами. Риму были подчинены Испания, Галлия и районы, прилегающие к Альпам. Август укрепил охрану границ империи. Однако при его правлении римлянам довелось испытать и сокрушительное военное поражение от германцев в </a:t>
            </a:r>
            <a:r>
              <a:rPr lang="ru-RU" sz="1200" kern="1200" dirty="0" err="1" smtClean="0">
                <a:solidFill>
                  <a:schemeClr val="tx1"/>
                </a:solidFill>
                <a:effectLst/>
                <a:latin typeface="+mn-lt"/>
                <a:ea typeface="+mn-ea"/>
                <a:cs typeface="+mn-cs"/>
              </a:rPr>
              <a:t>Тевтобургском</a:t>
            </a:r>
            <a:r>
              <a:rPr lang="ru-RU" sz="1200" kern="1200" dirty="0" smtClean="0">
                <a:solidFill>
                  <a:schemeClr val="tx1"/>
                </a:solidFill>
                <a:effectLst/>
                <a:latin typeface="+mn-lt"/>
                <a:ea typeface="+mn-ea"/>
                <a:cs typeface="+mn-cs"/>
              </a:rPr>
              <a:t> лесу (что остановило продвижение римлян за Рейн).</a:t>
            </a:r>
            <a:endParaRPr lang="en-US" sz="1200" kern="1200" dirty="0" smtClean="0">
              <a:solidFill>
                <a:schemeClr val="tx1"/>
              </a:solidFill>
              <a:effectLst/>
              <a:latin typeface="+mn-lt"/>
              <a:ea typeface="+mn-ea"/>
              <a:cs typeface="+mn-cs"/>
            </a:endParaRPr>
          </a:p>
          <a:p>
            <a:endParaRPr lang="ru-RU" dirty="0"/>
          </a:p>
        </p:txBody>
      </p:sp>
    </p:spTree>
    <p:extLst>
      <p:ext uri="{BB962C8B-B14F-4D97-AF65-F5344CB8AC3E}">
        <p14:creationId xmlns:p14="http://schemas.microsoft.com/office/powerpoint/2010/main" val="8653897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txBox="1">
            <a:spLocks noGrp="1"/>
          </p:cNvSpPr>
          <p:nvPr>
            <p:ph type="sldNum" sz="quarter" idx="5"/>
          </p:nvPr>
        </p:nvSpPr>
        <p:spPr>
          <a:ln/>
        </p:spPr>
        <p:txBody>
          <a:bodyPr lIns="0" tIns="0" rIns="0" bIns="0" anchor="b">
            <a:noAutofit/>
          </a:bodyPr>
          <a:lstStyle/>
          <a:p>
            <a:pPr lvl="0"/>
            <a:fld id="{058E0B91-8F74-4C56-8636-A2C218D32DA7}" type="slidenum">
              <a:t>6</a:t>
            </a:fld>
            <a:endParaRPr lang="ru-RU"/>
          </a:p>
        </p:txBody>
      </p:sp>
      <p:sp>
        <p:nvSpPr>
          <p:cNvPr id="2" name="Slide Image Placeholder 1"/>
          <p:cNvSpPr>
            <a:spLocks noGrp="1" noRot="1" noChangeAspect="1" noResize="1"/>
          </p:cNvSpPr>
          <p:nvPr>
            <p:ph type="sldImg"/>
          </p:nvPr>
        </p:nvSpPr>
        <p:spPr>
          <a:xfrm>
            <a:off x="1062038" y="827088"/>
            <a:ext cx="5430837" cy="4075112"/>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755280" y="5163162"/>
            <a:ext cx="6044400" cy="4891590"/>
          </a:xfrm>
        </p:spPr>
        <p:txBody>
          <a:bodyPr/>
          <a:lstStyle/>
          <a:p>
            <a:r>
              <a:rPr lang="ru-RU" sz="1200" kern="1200" dirty="0" smtClean="0">
                <a:solidFill>
                  <a:schemeClr val="tx1"/>
                </a:solidFill>
                <a:effectLst/>
                <a:latin typeface="+mn-lt"/>
                <a:ea typeface="+mn-ea"/>
                <a:cs typeface="+mn-cs"/>
              </a:rPr>
              <a:t>После смерти Августа </a:t>
            </a:r>
            <a:r>
              <a:rPr lang="ru-RU" sz="1200" kern="1200" dirty="0" err="1" smtClean="0">
                <a:solidFill>
                  <a:schemeClr val="tx1"/>
                </a:solidFill>
                <a:effectLst/>
                <a:latin typeface="+mn-lt"/>
                <a:ea typeface="+mn-ea"/>
                <a:cs typeface="+mn-cs"/>
              </a:rPr>
              <a:t>принцепсом</a:t>
            </a:r>
            <a:r>
              <a:rPr lang="ru-RU" sz="1200" kern="1200" dirty="0" smtClean="0">
                <a:solidFill>
                  <a:schemeClr val="tx1"/>
                </a:solidFill>
                <a:effectLst/>
                <a:latin typeface="+mn-lt"/>
                <a:ea typeface="+mn-ea"/>
                <a:cs typeface="+mn-cs"/>
              </a:rPr>
              <a:t> стал его приемный сын Тиберий (полное имя — Тиберий Клавдий Нерон), унаследовавший всю полноту власти над громадной империей. Временная власть, полученная Августом согласно конституции, перейдя к Тиберию, стала пожизненной. В момент смерти Августа Тиберию было 56 лет. Он уже много лет посвятил государственной службе и не был новичком в политике. К сожалению. Август в свое время настоял на разводе Тиберия с женой, которую тот очень любил, и женил его на своей дочери Юлии, откровенно распущенной женщине. Неудачная семейная жизнь наложила отпечаток на характер </a:t>
            </a:r>
            <a:r>
              <a:rPr lang="ru-RU" sz="1200" kern="1200" dirty="0" err="1" smtClean="0">
                <a:solidFill>
                  <a:schemeClr val="tx1"/>
                </a:solidFill>
                <a:effectLst/>
                <a:latin typeface="+mn-lt"/>
                <a:ea typeface="+mn-ea"/>
                <a:cs typeface="+mn-cs"/>
              </a:rPr>
              <a:t>принцепса</a:t>
            </a:r>
            <a:r>
              <a:rPr lang="ru-RU" sz="1200" kern="1200" dirty="0" smtClean="0">
                <a:solidFill>
                  <a:schemeClr val="tx1"/>
                </a:solidFill>
                <a:effectLst/>
                <a:latin typeface="+mn-lt"/>
                <a:ea typeface="+mn-ea"/>
                <a:cs typeface="+mn-cs"/>
              </a:rPr>
              <a:t>. Он стал гордым, вспыльчивым и подозрительным.</a:t>
            </a:r>
            <a:endParaRPr lang="en-US"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И хотя в своих политических решениях он был беспристрастен и мудр, ему так и не удалось завоевать популярность в народе. Его боялись и ненавидели. К тому же в его правление римские легионы потерпели несколько поражений в Германии. Последние годы его царствования были омрачены внутренними неурядицами. В какой-то момент (в 26 г. н.э.) он решил отойти от дел и, оставив управление в руках городского префекта, удалился на остров Капри. В его отсутствие капитан преторианцев1 </a:t>
            </a:r>
            <a:r>
              <a:rPr lang="ru-RU" sz="1200" kern="1200" dirty="0" err="1" smtClean="0">
                <a:solidFill>
                  <a:schemeClr val="tx1"/>
                </a:solidFill>
                <a:effectLst/>
                <a:latin typeface="+mn-lt"/>
                <a:ea typeface="+mn-ea"/>
                <a:cs typeface="+mn-cs"/>
              </a:rPr>
              <a:t>Луций</a:t>
            </a:r>
            <a:r>
              <a:rPr lang="ru-RU" sz="1200" kern="1200" dirty="0" smtClean="0">
                <a:solidFill>
                  <a:schemeClr val="tx1"/>
                </a:solidFill>
                <a:effectLst/>
                <a:latin typeface="+mn-lt"/>
                <a:ea typeface="+mn-ea"/>
                <a:cs typeface="+mn-cs"/>
              </a:rPr>
              <a:t> </a:t>
            </a:r>
            <a:r>
              <a:rPr lang="ru-RU" sz="1200" kern="1200" dirty="0" err="1" smtClean="0">
                <a:solidFill>
                  <a:schemeClr val="tx1"/>
                </a:solidFill>
                <a:effectLst/>
                <a:latin typeface="+mn-lt"/>
                <a:ea typeface="+mn-ea"/>
                <a:cs typeface="+mn-cs"/>
              </a:rPr>
              <a:t>Элий</a:t>
            </a:r>
            <a:r>
              <a:rPr lang="ru-RU" sz="1200" kern="1200" dirty="0" smtClean="0">
                <a:solidFill>
                  <a:schemeClr val="tx1"/>
                </a:solidFill>
                <a:effectLst/>
                <a:latin typeface="+mn-lt"/>
                <a:ea typeface="+mn-ea"/>
                <a:cs typeface="+mn-cs"/>
              </a:rPr>
              <a:t> Сеян организовал заговор с целью смещения Тиберия с поста </a:t>
            </a:r>
            <a:r>
              <a:rPr lang="ru-RU" sz="1200" kern="1200" dirty="0" err="1" smtClean="0">
                <a:solidFill>
                  <a:schemeClr val="tx1"/>
                </a:solidFill>
                <a:effectLst/>
                <a:latin typeface="+mn-lt"/>
                <a:ea typeface="+mn-ea"/>
                <a:cs typeface="+mn-cs"/>
              </a:rPr>
              <a:t>принцепса</a:t>
            </a:r>
            <a:r>
              <a:rPr lang="ru-RU" sz="1200" kern="1200" dirty="0" smtClean="0">
                <a:solidFill>
                  <a:schemeClr val="tx1"/>
                </a:solidFill>
                <a:effectLst/>
                <a:latin typeface="+mn-lt"/>
                <a:ea typeface="+mn-ea"/>
                <a:cs typeface="+mn-cs"/>
              </a:rPr>
              <a:t>. Заговорщики были очень близки к осуществлению своих планов, однако </a:t>
            </a:r>
            <a:r>
              <a:rPr lang="ru-RU" sz="1200" kern="1200" dirty="0" err="1" smtClean="0">
                <a:solidFill>
                  <a:schemeClr val="tx1"/>
                </a:solidFill>
                <a:effectLst/>
                <a:latin typeface="+mn-lt"/>
                <a:ea typeface="+mn-ea"/>
                <a:cs typeface="+mn-cs"/>
              </a:rPr>
              <a:t>Тибрию</a:t>
            </a:r>
            <a:r>
              <a:rPr lang="ru-RU" sz="1200" kern="1200" dirty="0" smtClean="0">
                <a:solidFill>
                  <a:schemeClr val="tx1"/>
                </a:solidFill>
                <a:effectLst/>
                <a:latin typeface="+mn-lt"/>
                <a:ea typeface="+mn-ea"/>
                <a:cs typeface="+mn-cs"/>
              </a:rPr>
              <a:t> удалось раскрыть заговор. В 31 г. н.э. </a:t>
            </a:r>
            <a:r>
              <a:rPr lang="ru-RU" sz="1200" kern="1200" dirty="0" err="1" smtClean="0">
                <a:solidFill>
                  <a:schemeClr val="tx1"/>
                </a:solidFill>
                <a:effectLst/>
                <a:latin typeface="+mn-lt"/>
                <a:ea typeface="+mn-ea"/>
                <a:cs typeface="+mn-cs"/>
              </a:rPr>
              <a:t>Элий</a:t>
            </a:r>
            <a:r>
              <a:rPr lang="ru-RU" sz="1200" kern="1200" dirty="0" smtClean="0">
                <a:solidFill>
                  <a:schemeClr val="tx1"/>
                </a:solidFill>
                <a:effectLst/>
                <a:latin typeface="+mn-lt"/>
                <a:ea typeface="+mn-ea"/>
                <a:cs typeface="+mn-cs"/>
              </a:rPr>
              <a:t> Сеян был казнен, но император сделался после этого еще более подозрительным и жестоким. Малейшее подозрение или навет могли стоить жизни кому-либо из его приближенных. Его смерть, последовавшая в 37 г. н.э., была облегчением для многих.</a:t>
            </a:r>
            <a:endParaRPr lang="en-US" sz="1200" kern="1200" dirty="0" smtClean="0">
              <a:solidFill>
                <a:schemeClr val="tx1"/>
              </a:solidFill>
              <a:effectLst/>
              <a:latin typeface="+mn-lt"/>
              <a:ea typeface="+mn-ea"/>
              <a:cs typeface="+mn-cs"/>
            </a:endParaRPr>
          </a:p>
          <a:p>
            <a:endParaRPr lang="ru-RU" dirty="0"/>
          </a:p>
        </p:txBody>
      </p:sp>
    </p:spTree>
    <p:extLst>
      <p:ext uri="{BB962C8B-B14F-4D97-AF65-F5344CB8AC3E}">
        <p14:creationId xmlns:p14="http://schemas.microsoft.com/office/powerpoint/2010/main" val="6291766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txBox="1">
            <a:spLocks noGrp="1"/>
          </p:cNvSpPr>
          <p:nvPr>
            <p:ph type="sldNum" sz="quarter" idx="5"/>
          </p:nvPr>
        </p:nvSpPr>
        <p:spPr>
          <a:ln/>
        </p:spPr>
        <p:txBody>
          <a:bodyPr lIns="0" tIns="0" rIns="0" bIns="0" anchor="b">
            <a:noAutofit/>
          </a:bodyPr>
          <a:lstStyle/>
          <a:p>
            <a:pPr lvl="0"/>
            <a:fld id="{4A738384-581C-41DD-9E8C-E92986972E2A}" type="slidenum">
              <a:t>7</a:t>
            </a:fld>
            <a:endParaRPr lang="ru-RU"/>
          </a:p>
        </p:txBody>
      </p:sp>
      <p:sp>
        <p:nvSpPr>
          <p:cNvPr id="2" name="Slide Image Placeholder 1"/>
          <p:cNvSpPr>
            <a:spLocks noGrp="1" noRot="1" noChangeAspect="1" noResize="1"/>
          </p:cNvSpPr>
          <p:nvPr>
            <p:ph type="sldImg"/>
          </p:nvPr>
        </p:nvSpPr>
        <p:spPr>
          <a:xfrm>
            <a:off x="1062038" y="827088"/>
            <a:ext cx="5430837" cy="4075112"/>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755280" y="5163162"/>
            <a:ext cx="6044400" cy="4891590"/>
          </a:xfrm>
        </p:spPr>
        <p:txBody>
          <a:bodyPr/>
          <a:lstStyle/>
          <a:p>
            <a:endParaRPr lang="ru-RU"/>
          </a:p>
        </p:txBody>
      </p:sp>
    </p:spTree>
    <p:extLst>
      <p:ext uri="{BB962C8B-B14F-4D97-AF65-F5344CB8AC3E}">
        <p14:creationId xmlns:p14="http://schemas.microsoft.com/office/powerpoint/2010/main" val="39097833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txBox="1">
            <a:spLocks noGrp="1"/>
          </p:cNvSpPr>
          <p:nvPr>
            <p:ph type="sldNum" sz="quarter" idx="5"/>
          </p:nvPr>
        </p:nvSpPr>
        <p:spPr>
          <a:ln/>
        </p:spPr>
        <p:txBody>
          <a:bodyPr lIns="0" tIns="0" rIns="0" bIns="0" anchor="b">
            <a:noAutofit/>
          </a:bodyPr>
          <a:lstStyle/>
          <a:p>
            <a:pPr lvl="0"/>
            <a:fld id="{91D1FCE0-750B-4A0F-8CF6-911E6FA525CB}" type="slidenum">
              <a:t>8</a:t>
            </a:fld>
            <a:endParaRPr lang="ru-RU"/>
          </a:p>
        </p:txBody>
      </p:sp>
      <p:sp>
        <p:nvSpPr>
          <p:cNvPr id="2" name="Slide Image Placeholder 1"/>
          <p:cNvSpPr>
            <a:spLocks noGrp="1" noRot="1" noChangeAspect="1" noResize="1"/>
          </p:cNvSpPr>
          <p:nvPr>
            <p:ph type="sldImg"/>
          </p:nvPr>
        </p:nvSpPr>
        <p:spPr>
          <a:xfrm>
            <a:off x="1062038" y="827088"/>
            <a:ext cx="5430837" cy="4075112"/>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755280" y="5163162"/>
            <a:ext cx="6044400" cy="4891590"/>
          </a:xfrm>
        </p:spPr>
        <p:txBody>
          <a:bodyPr/>
          <a:lstStyle/>
          <a:p>
            <a:endParaRPr lang="ru-RU"/>
          </a:p>
        </p:txBody>
      </p:sp>
    </p:spTree>
    <p:extLst>
      <p:ext uri="{BB962C8B-B14F-4D97-AF65-F5344CB8AC3E}">
        <p14:creationId xmlns:p14="http://schemas.microsoft.com/office/powerpoint/2010/main" val="2231763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txBox="1">
            <a:spLocks noGrp="1"/>
          </p:cNvSpPr>
          <p:nvPr>
            <p:ph type="sldNum" sz="quarter" idx="5"/>
          </p:nvPr>
        </p:nvSpPr>
        <p:spPr>
          <a:ln/>
        </p:spPr>
        <p:txBody>
          <a:bodyPr lIns="0" tIns="0" rIns="0" bIns="0" anchor="b">
            <a:noAutofit/>
          </a:bodyPr>
          <a:lstStyle/>
          <a:p>
            <a:pPr lvl="0"/>
            <a:fld id="{52033F37-0313-4DA4-A21E-F986020CF882}" type="slidenum">
              <a:t>9</a:t>
            </a:fld>
            <a:endParaRPr lang="ru-RU"/>
          </a:p>
        </p:txBody>
      </p:sp>
      <p:sp>
        <p:nvSpPr>
          <p:cNvPr id="2" name="Slide Image Placeholder 1"/>
          <p:cNvSpPr>
            <a:spLocks noGrp="1" noRot="1" noChangeAspect="1" noResize="1"/>
          </p:cNvSpPr>
          <p:nvPr>
            <p:ph type="sldImg"/>
          </p:nvPr>
        </p:nvSpPr>
        <p:spPr>
          <a:xfrm>
            <a:off x="1062038" y="827088"/>
            <a:ext cx="5430837" cy="4075112"/>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755280" y="5163162"/>
            <a:ext cx="6044400" cy="4799724"/>
          </a:xfrm>
        </p:spPr>
        <p:txBody>
          <a:bodyPr/>
          <a:lstStyle/>
          <a:p>
            <a:endParaRPr lang="ru-RU"/>
          </a:p>
        </p:txBody>
      </p:sp>
    </p:spTree>
    <p:extLst>
      <p:ext uri="{BB962C8B-B14F-4D97-AF65-F5344CB8AC3E}">
        <p14:creationId xmlns:p14="http://schemas.microsoft.com/office/powerpoint/2010/main" val="40263101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1/11/2015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1/11/2015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1/11/2015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0310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1/11/2015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1/11/2015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1/11/2015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1/11/2015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1/11/2015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1/11/2015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1/11/2015</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ru-RU" dirty="0"/>
              <a:t>МИР, В КОТОРЫЙ ПРИШЕЛ ХРИСТОС</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2994764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Box 2"/>
          <p:cNvSpPr txBox="1"/>
          <p:nvPr/>
        </p:nvSpPr>
        <p:spPr>
          <a:xfrm>
            <a:off x="4735646" y="1242888"/>
            <a:ext cx="1992700" cy="575262"/>
          </a:xfrm>
          <a:prstGeom prst="rect">
            <a:avLst/>
          </a:prstGeom>
          <a:noFill/>
          <a:ln>
            <a:noFill/>
          </a:ln>
        </p:spPr>
        <p:txBody>
          <a:bodyPr vert="horz" wrap="square" lIns="81638" tIns="40819" rIns="81638" bIns="40819" anchorCtr="0" compatLnSpc="0">
            <a:spAutoFit/>
          </a:bodyPr>
          <a:lstStyle/>
          <a:p>
            <a:pPr hangingPunct="0">
              <a:defRPr sz="2400"/>
            </a:pPr>
            <a:r>
              <a:rPr lang="ru-RU" sz="2177" dirty="0" err="1">
                <a:latin typeface="Albany AMT" pitchFamily="18"/>
                <a:ea typeface="Albany AMT" pitchFamily="2"/>
                <a:cs typeface="Lucidasans" pitchFamily="2"/>
              </a:rPr>
              <a:t>Домициан</a:t>
            </a:r>
            <a:endParaRPr lang="ru-RU" sz="2177" dirty="0">
              <a:latin typeface="Albany AMT" pitchFamily="18"/>
              <a:ea typeface="Albany AMT" pitchFamily="2"/>
              <a:cs typeface="Lucidasans" pitchFamily="2"/>
            </a:endParaRPr>
          </a:p>
        </p:txBody>
      </p:sp>
      <p:sp>
        <p:nvSpPr>
          <p:cNvPr id="4" name="TextBox 3"/>
          <p:cNvSpPr txBox="1"/>
          <p:nvPr/>
        </p:nvSpPr>
        <p:spPr>
          <a:xfrm>
            <a:off x="-326551" y="653463"/>
            <a:ext cx="163929" cy="452088"/>
          </a:xfrm>
          <a:prstGeom prst="rect">
            <a:avLst/>
          </a:prstGeom>
          <a:noFill/>
          <a:ln>
            <a:noFill/>
          </a:ln>
        </p:spPr>
        <p:txBody>
          <a:bodyPr vert="horz" lIns="81638" tIns="40819" rIns="81638" bIns="40819" anchorCtr="0" compatLnSpc="0">
            <a:spAutoFit/>
          </a:bodyPr>
          <a:lstStyle/>
          <a:p>
            <a:pPr hangingPunct="0"/>
            <a:endParaRPr lang="ru-RU" sz="1633">
              <a:latin typeface="Albany AMT" pitchFamily="18"/>
              <a:ea typeface="Albany AMT" pitchFamily="2"/>
              <a:cs typeface="Lucidasans" pitchFamily="2"/>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275" y="687133"/>
            <a:ext cx="3026658" cy="5761355"/>
          </a:xfrm>
          <a:prstGeom prst="rect">
            <a:avLst/>
          </a:prstGeom>
          <a:noFill/>
          <a:ln>
            <a:noFill/>
          </a:ln>
        </p:spPr>
      </p:pic>
    </p:spTree>
    <p:extLst>
      <p:ext uri="{BB962C8B-B14F-4D97-AF65-F5344CB8AC3E}">
        <p14:creationId xmlns:p14="http://schemas.microsoft.com/office/powerpoint/2010/main" val="107355526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Цари иудеи</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017234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4716" y="0"/>
            <a:ext cx="8939284" cy="6657312"/>
          </a:xfrm>
          <a:prstGeom prst="rect">
            <a:avLst/>
          </a:prstGeom>
          <a:noFill/>
          <a:ln>
            <a:noFill/>
          </a:ln>
        </p:spPr>
        <p:txBody>
          <a:bodyPr vert="horz" wrap="square" lIns="81638" tIns="40819" rIns="81638" bIns="40819" anchorCtr="0" compatLnSpc="0">
            <a:spAutoFit/>
          </a:bodyPr>
          <a:lstStyle/>
          <a:p>
            <a:pPr hangingPunct="0"/>
            <a:r>
              <a:rPr lang="ru-RU" sz="2800" b="1" dirty="0">
                <a:ea typeface="Albany AMT" pitchFamily="2"/>
                <a:cs typeface="Lucidasans" pitchFamily="2"/>
              </a:rPr>
              <a:t>С 37 ВС по 6 </a:t>
            </a:r>
            <a:r>
              <a:rPr lang="en-US" sz="2800" b="1" dirty="0">
                <a:ea typeface="Albany AMT" pitchFamily="2"/>
                <a:cs typeface="Lucidasans" pitchFamily="2"/>
              </a:rPr>
              <a:t>AD</a:t>
            </a:r>
            <a:r>
              <a:rPr lang="ru-RU" sz="2800" b="1" dirty="0">
                <a:ea typeface="Albany AMT" pitchFamily="2"/>
                <a:cs typeface="Lucidasans" pitchFamily="2"/>
              </a:rPr>
              <a:t> - эпоха правления Иродов в Палестине.</a:t>
            </a:r>
          </a:p>
          <a:p>
            <a:pPr indent="228589" hangingPunct="0"/>
            <a:endParaRPr lang="en-US" sz="2800" dirty="0" smtClean="0">
              <a:ea typeface="Albany AMT" pitchFamily="2"/>
              <a:cs typeface="Lucidasans" pitchFamily="2"/>
            </a:endParaRPr>
          </a:p>
          <a:p>
            <a:pPr indent="228589" hangingPunct="0"/>
            <a:r>
              <a:rPr lang="ru-RU" sz="2800" dirty="0" smtClean="0">
                <a:ea typeface="Albany AMT" pitchFamily="2"/>
                <a:cs typeface="Lucidasans" pitchFamily="2"/>
              </a:rPr>
              <a:t>1</a:t>
            </a:r>
            <a:r>
              <a:rPr lang="ru-RU" sz="2800" dirty="0">
                <a:ea typeface="Albany AMT" pitchFamily="2"/>
                <a:cs typeface="Lucidasans" pitchFamily="2"/>
              </a:rPr>
              <a:t>. </a:t>
            </a:r>
            <a:r>
              <a:rPr lang="ru-RU" sz="2800" b="1" dirty="0">
                <a:ea typeface="Albany AMT" pitchFamily="2"/>
                <a:cs typeface="Lucidasans" pitchFamily="2"/>
              </a:rPr>
              <a:t>Ирод Великий </a:t>
            </a:r>
            <a:r>
              <a:rPr lang="ru-RU" sz="2800" dirty="0">
                <a:ea typeface="Albany AMT" pitchFamily="2"/>
                <a:cs typeface="Lucidasans" pitchFamily="2"/>
              </a:rPr>
              <a:t>(37 - 4 </a:t>
            </a:r>
            <a:r>
              <a:rPr lang="ru-RU" sz="2800" dirty="0" err="1">
                <a:ea typeface="Albany AMT" pitchFamily="2"/>
                <a:cs typeface="Lucidasans" pitchFamily="2"/>
              </a:rPr>
              <a:t>гг</a:t>
            </a:r>
            <a:r>
              <a:rPr lang="ru-RU" sz="2800" dirty="0">
                <a:ea typeface="Albany AMT" pitchFamily="2"/>
                <a:cs typeface="Lucidasans" pitchFamily="2"/>
              </a:rPr>
              <a:t>) - избиение младенцев.</a:t>
            </a:r>
          </a:p>
          <a:p>
            <a:pPr indent="228589" hangingPunct="0"/>
            <a:r>
              <a:rPr lang="ru-RU" sz="2800" dirty="0">
                <a:ea typeface="Albany AMT" pitchFamily="2"/>
                <a:cs typeface="Lucidasans" pitchFamily="2"/>
              </a:rPr>
              <a:t>2. </a:t>
            </a:r>
            <a:r>
              <a:rPr lang="ru-RU" sz="2800" b="1" dirty="0">
                <a:ea typeface="Albany AMT" pitchFamily="2"/>
                <a:cs typeface="Lucidasans" pitchFamily="2"/>
              </a:rPr>
              <a:t>Ирод </a:t>
            </a:r>
            <a:r>
              <a:rPr lang="ru-RU" sz="2800" b="1" dirty="0" err="1">
                <a:ea typeface="Albany AMT" pitchFamily="2"/>
                <a:cs typeface="Lucidasans" pitchFamily="2"/>
              </a:rPr>
              <a:t>Архелай</a:t>
            </a:r>
            <a:r>
              <a:rPr lang="ru-RU" sz="2800" b="1" dirty="0">
                <a:ea typeface="Albany AMT" pitchFamily="2"/>
                <a:cs typeface="Lucidasans" pitchFamily="2"/>
              </a:rPr>
              <a:t> </a:t>
            </a:r>
            <a:r>
              <a:rPr lang="ru-RU" sz="2800" dirty="0">
                <a:ea typeface="Albany AMT" pitchFamily="2"/>
                <a:cs typeface="Lucidasans" pitchFamily="2"/>
              </a:rPr>
              <a:t>(4 до РХ - 6 </a:t>
            </a:r>
            <a:r>
              <a:rPr lang="en-US" sz="2800" dirty="0" err="1">
                <a:ea typeface="Albany AMT" pitchFamily="2"/>
                <a:cs typeface="Lucidasans" pitchFamily="2"/>
              </a:rPr>
              <a:t>гг</a:t>
            </a:r>
            <a:r>
              <a:rPr lang="ru-RU" sz="2800" dirty="0">
                <a:ea typeface="Albany AMT" pitchFamily="2"/>
                <a:cs typeface="Lucidasans" pitchFamily="2"/>
              </a:rPr>
              <a:t>) Мф. 2 - кончается правление над Палестиной.</a:t>
            </a:r>
          </a:p>
          <a:p>
            <a:pPr indent="228589" hangingPunct="0"/>
            <a:r>
              <a:rPr lang="ru-RU" sz="2800" dirty="0">
                <a:ea typeface="Albany AMT" pitchFamily="2"/>
                <a:cs typeface="Lucidasans" pitchFamily="2"/>
              </a:rPr>
              <a:t>3. </a:t>
            </a:r>
            <a:r>
              <a:rPr lang="ru-RU" sz="2800" b="1" dirty="0">
                <a:ea typeface="Albany AMT" pitchFamily="2"/>
                <a:cs typeface="Lucidasans" pitchFamily="2"/>
              </a:rPr>
              <a:t>Ирод Филипп </a:t>
            </a:r>
            <a:r>
              <a:rPr lang="ru-RU" sz="2800" dirty="0">
                <a:ea typeface="Albany AMT" pitchFamily="2"/>
                <a:cs typeface="Lucidasans" pitchFamily="2"/>
              </a:rPr>
              <a:t>(4 ВС - 34 </a:t>
            </a:r>
            <a:r>
              <a:rPr lang="en-US" sz="2800" dirty="0" err="1">
                <a:ea typeface="Albany AMT" pitchFamily="2"/>
                <a:cs typeface="Lucidasans" pitchFamily="2"/>
              </a:rPr>
              <a:t>гг</a:t>
            </a:r>
            <a:r>
              <a:rPr lang="ru-RU" sz="2800" dirty="0">
                <a:ea typeface="Albany AMT" pitchFamily="2"/>
                <a:cs typeface="Lucidasans" pitchFamily="2"/>
              </a:rPr>
              <a:t>) </a:t>
            </a:r>
            <a:r>
              <a:rPr lang="ru-RU" sz="2800" dirty="0" err="1">
                <a:ea typeface="Albany AMT" pitchFamily="2"/>
                <a:cs typeface="Lucidasans" pitchFamily="2"/>
              </a:rPr>
              <a:t>Лк</a:t>
            </a:r>
            <a:r>
              <a:rPr lang="ru-RU" sz="2800" dirty="0">
                <a:ea typeface="Albany AMT" pitchFamily="2"/>
                <a:cs typeface="Lucidasans" pitchFamily="2"/>
              </a:rPr>
              <a:t>. 3:1 - </a:t>
            </a:r>
            <a:r>
              <a:rPr lang="ru-RU" sz="2800" dirty="0" err="1">
                <a:ea typeface="Albany AMT" pitchFamily="2"/>
                <a:cs typeface="Lucidasans" pitchFamily="2"/>
              </a:rPr>
              <a:t>четвертовластник</a:t>
            </a:r>
            <a:r>
              <a:rPr lang="ru-RU" sz="2800" dirty="0">
                <a:ea typeface="Albany AMT" pitchFamily="2"/>
                <a:cs typeface="Lucidasans" pitchFamily="2"/>
              </a:rPr>
              <a:t> в </a:t>
            </a:r>
            <a:r>
              <a:rPr lang="ru-RU" sz="2800" dirty="0" err="1">
                <a:ea typeface="Albany AMT" pitchFamily="2"/>
                <a:cs typeface="Lucidasans" pitchFamily="2"/>
              </a:rPr>
              <a:t>Итурее</a:t>
            </a:r>
            <a:r>
              <a:rPr lang="ru-RU" sz="2800" dirty="0">
                <a:ea typeface="Albany AMT" pitchFamily="2"/>
                <a:cs typeface="Lucidasans" pitchFamily="2"/>
              </a:rPr>
              <a:t>.</a:t>
            </a:r>
          </a:p>
          <a:p>
            <a:pPr indent="228589" hangingPunct="0"/>
            <a:r>
              <a:rPr lang="ru-RU" sz="2800" dirty="0">
                <a:ea typeface="Albany AMT" pitchFamily="2"/>
                <a:cs typeface="Lucidasans" pitchFamily="2"/>
              </a:rPr>
              <a:t>4. </a:t>
            </a:r>
            <a:r>
              <a:rPr lang="ru-RU" sz="2800" b="1" dirty="0">
                <a:ea typeface="Albany AMT" pitchFamily="2"/>
                <a:cs typeface="Lucidasans" pitchFamily="2"/>
              </a:rPr>
              <a:t>Ирод Антипа </a:t>
            </a:r>
            <a:r>
              <a:rPr lang="ru-RU" sz="2800" dirty="0">
                <a:ea typeface="Albany AMT" pitchFamily="2"/>
                <a:cs typeface="Lucidasans" pitchFamily="2"/>
              </a:rPr>
              <a:t>(4 ВС - 39 </a:t>
            </a:r>
            <a:r>
              <a:rPr lang="en-US" sz="2800" dirty="0" err="1">
                <a:ea typeface="Albany AMT" pitchFamily="2"/>
                <a:cs typeface="Lucidasans" pitchFamily="2"/>
              </a:rPr>
              <a:t>гг</a:t>
            </a:r>
            <a:r>
              <a:rPr lang="ru-RU" sz="2800" dirty="0">
                <a:ea typeface="Albany AMT" pitchFamily="2"/>
                <a:cs typeface="Lucidasans" pitchFamily="2"/>
              </a:rPr>
              <a:t>) - </a:t>
            </a:r>
            <a:r>
              <a:rPr lang="ru-RU" sz="2800" dirty="0" err="1">
                <a:ea typeface="Albany AMT" pitchFamily="2"/>
                <a:cs typeface="Lucidasans" pitchFamily="2"/>
              </a:rPr>
              <a:t>четвертовластник</a:t>
            </a:r>
            <a:r>
              <a:rPr lang="ru-RU" sz="2800" dirty="0">
                <a:ea typeface="Albany AMT" pitchFamily="2"/>
                <a:cs typeface="Lucidasans" pitchFamily="2"/>
              </a:rPr>
              <a:t> в Галилеи и </a:t>
            </a:r>
            <a:r>
              <a:rPr lang="ru-RU" sz="2800" dirty="0" err="1">
                <a:ea typeface="Albany AMT" pitchFamily="2"/>
                <a:cs typeface="Lucidasans" pitchFamily="2"/>
              </a:rPr>
              <a:t>Переи</a:t>
            </a:r>
            <a:r>
              <a:rPr lang="ru-RU" sz="2800" dirty="0">
                <a:ea typeface="Albany AMT" pitchFamily="2"/>
                <a:cs typeface="Lucidasans" pitchFamily="2"/>
              </a:rPr>
              <a:t>, </a:t>
            </a:r>
            <a:r>
              <a:rPr lang="ru-RU" sz="2800" dirty="0" err="1">
                <a:ea typeface="Albany AMT" pitchFamily="2"/>
                <a:cs typeface="Lucidasans" pitchFamily="2"/>
              </a:rPr>
              <a:t>Лк</a:t>
            </a:r>
            <a:r>
              <a:rPr lang="ru-RU" sz="2800" dirty="0">
                <a:ea typeface="Albany AMT" pitchFamily="2"/>
                <a:cs typeface="Lucidasans" pitchFamily="2"/>
              </a:rPr>
              <a:t>. 13</a:t>
            </a:r>
          </a:p>
          <a:p>
            <a:pPr indent="228589" hangingPunct="0"/>
            <a:r>
              <a:rPr lang="ru-RU" sz="2800" dirty="0">
                <a:ea typeface="Albany AMT" pitchFamily="2"/>
                <a:cs typeface="Lucidasans" pitchFamily="2"/>
              </a:rPr>
              <a:t>- построил </a:t>
            </a:r>
            <a:r>
              <a:rPr lang="ru-RU" sz="2800" dirty="0" err="1">
                <a:ea typeface="Albany AMT" pitchFamily="2"/>
                <a:cs typeface="Lucidasans" pitchFamily="2"/>
              </a:rPr>
              <a:t>Тивериаду</a:t>
            </a:r>
            <a:r>
              <a:rPr lang="ru-RU" sz="2800" dirty="0">
                <a:ea typeface="Albany AMT" pitchFamily="2"/>
                <a:cs typeface="Lucidasans" pitchFamily="2"/>
              </a:rPr>
              <a:t>, убил Иоанна Крестителя, при нем совершили казнь ИХ.</a:t>
            </a:r>
          </a:p>
          <a:p>
            <a:pPr indent="228589" hangingPunct="0"/>
            <a:r>
              <a:rPr lang="ru-RU" sz="2800" dirty="0">
                <a:ea typeface="Albany AMT" pitchFamily="2"/>
                <a:cs typeface="Lucidasans" pitchFamily="2"/>
              </a:rPr>
              <a:t>5. </a:t>
            </a:r>
            <a:r>
              <a:rPr lang="ru-RU" sz="2800" b="1" dirty="0">
                <a:ea typeface="Albany AMT" pitchFamily="2"/>
                <a:cs typeface="Lucidasans" pitchFamily="2"/>
              </a:rPr>
              <a:t>Ирод </a:t>
            </a:r>
            <a:r>
              <a:rPr lang="ru-RU" sz="2800" b="1" dirty="0" err="1">
                <a:ea typeface="Albany AMT" pitchFamily="2"/>
                <a:cs typeface="Lucidasans" pitchFamily="2"/>
              </a:rPr>
              <a:t>Агриппа</a:t>
            </a:r>
            <a:r>
              <a:rPr lang="ru-RU" sz="2800" b="1" dirty="0">
                <a:ea typeface="Albany AMT" pitchFamily="2"/>
                <a:cs typeface="Lucidasans" pitchFamily="2"/>
              </a:rPr>
              <a:t> </a:t>
            </a:r>
            <a:r>
              <a:rPr lang="en-US" sz="2800" dirty="0">
                <a:ea typeface="Albany AMT" pitchFamily="2"/>
                <a:cs typeface="Lucidasans" pitchFamily="2"/>
              </a:rPr>
              <a:t>I</a:t>
            </a:r>
            <a:r>
              <a:rPr lang="ru-RU" sz="2800" dirty="0">
                <a:ea typeface="Albany AMT" pitchFamily="2"/>
                <a:cs typeface="Lucidasans" pitchFamily="2"/>
              </a:rPr>
              <a:t> (37 - 44 </a:t>
            </a:r>
            <a:r>
              <a:rPr lang="en-US" sz="2800" dirty="0" err="1">
                <a:ea typeface="Albany AMT" pitchFamily="2"/>
                <a:cs typeface="Lucidasans" pitchFamily="2"/>
              </a:rPr>
              <a:t>гг</a:t>
            </a:r>
            <a:r>
              <a:rPr lang="ru-RU" sz="2800" dirty="0">
                <a:ea typeface="Albany AMT" pitchFamily="2"/>
                <a:cs typeface="Lucidasans" pitchFamily="2"/>
              </a:rPr>
              <a:t>) </a:t>
            </a:r>
            <a:r>
              <a:rPr lang="ru-RU" sz="2800" dirty="0" err="1">
                <a:ea typeface="Albany AMT" pitchFamily="2"/>
                <a:cs typeface="Lucidasans" pitchFamily="2"/>
              </a:rPr>
              <a:t>Деян</a:t>
            </a:r>
            <a:r>
              <a:rPr lang="ru-RU" sz="2800" dirty="0">
                <a:ea typeface="Albany AMT" pitchFamily="2"/>
                <a:cs typeface="Lucidasans" pitchFamily="2"/>
              </a:rPr>
              <a:t>. 12 - казнил Иакова </a:t>
            </a:r>
            <a:r>
              <a:rPr lang="ru-RU" sz="2800" dirty="0" err="1">
                <a:ea typeface="Albany AMT" pitchFamily="2"/>
                <a:cs typeface="Lucidasans" pitchFamily="2"/>
              </a:rPr>
              <a:t>Заведеева</a:t>
            </a:r>
            <a:r>
              <a:rPr lang="ru-RU" sz="2800" dirty="0">
                <a:ea typeface="Albany AMT" pitchFamily="2"/>
                <a:cs typeface="Lucidasans" pitchFamily="2"/>
              </a:rPr>
              <a:t> .</a:t>
            </a:r>
          </a:p>
          <a:p>
            <a:pPr indent="228589" hangingPunct="0"/>
            <a:r>
              <a:rPr lang="ru-RU" sz="2800" dirty="0">
                <a:ea typeface="Albany AMT" pitchFamily="2"/>
                <a:cs typeface="Lucidasans" pitchFamily="2"/>
              </a:rPr>
              <a:t>6. </a:t>
            </a:r>
            <a:r>
              <a:rPr lang="ru-RU" sz="2800" b="1" dirty="0">
                <a:ea typeface="Albany AMT" pitchFamily="2"/>
                <a:cs typeface="Lucidasans" pitchFamily="2"/>
              </a:rPr>
              <a:t>Ирод </a:t>
            </a:r>
            <a:r>
              <a:rPr lang="ru-RU" sz="2800" b="1" dirty="0" err="1">
                <a:ea typeface="Albany AMT" pitchFamily="2"/>
                <a:cs typeface="Lucidasans" pitchFamily="2"/>
              </a:rPr>
              <a:t>Агриппа</a:t>
            </a:r>
            <a:r>
              <a:rPr lang="ru-RU" sz="2800" b="1" dirty="0">
                <a:ea typeface="Albany AMT" pitchFamily="2"/>
                <a:cs typeface="Lucidasans" pitchFamily="2"/>
              </a:rPr>
              <a:t> </a:t>
            </a:r>
            <a:r>
              <a:rPr lang="en-US" sz="2800" dirty="0">
                <a:ea typeface="Albany AMT" pitchFamily="2"/>
                <a:cs typeface="Lucidasans" pitchFamily="2"/>
              </a:rPr>
              <a:t>II</a:t>
            </a:r>
            <a:r>
              <a:rPr lang="ru-RU" sz="2800" dirty="0">
                <a:ea typeface="Albany AMT" pitchFamily="2"/>
                <a:cs typeface="Lucidasans" pitchFamily="2"/>
              </a:rPr>
              <a:t> (5-100 </a:t>
            </a:r>
            <a:r>
              <a:rPr lang="en-US" sz="2800" dirty="0" err="1">
                <a:ea typeface="Albany AMT" pitchFamily="2"/>
                <a:cs typeface="Lucidasans" pitchFamily="2"/>
              </a:rPr>
              <a:t>гг</a:t>
            </a:r>
            <a:r>
              <a:rPr lang="ru-RU" sz="2800" dirty="0">
                <a:ea typeface="Albany AMT" pitchFamily="2"/>
                <a:cs typeface="Lucidasans" pitchFamily="2"/>
              </a:rPr>
              <a:t>) </a:t>
            </a:r>
            <a:r>
              <a:rPr lang="ru-RU" sz="2800" dirty="0" err="1">
                <a:ea typeface="Albany AMT" pitchFamily="2"/>
                <a:cs typeface="Lucidasans" pitchFamily="2"/>
              </a:rPr>
              <a:t>Деян</a:t>
            </a:r>
            <a:r>
              <a:rPr lang="ru-RU" sz="2800" dirty="0">
                <a:ea typeface="Albany AMT" pitchFamily="2"/>
                <a:cs typeface="Lucidasans" pitchFamily="2"/>
              </a:rPr>
              <a:t>. 25 - советник </a:t>
            </a:r>
            <a:r>
              <a:rPr lang="ru-RU" sz="2800" dirty="0" err="1">
                <a:ea typeface="Albany AMT" pitchFamily="2"/>
                <a:cs typeface="Lucidasans" pitchFamily="2"/>
              </a:rPr>
              <a:t>Феста</a:t>
            </a:r>
            <a:r>
              <a:rPr lang="ru-RU" sz="2800" dirty="0">
                <a:ea typeface="Albany AMT" pitchFamily="2"/>
                <a:cs typeface="Lucidasans" pitchFamily="2"/>
              </a:rPr>
              <a:t> в деле ап. Павла.</a:t>
            </a:r>
          </a:p>
        </p:txBody>
      </p:sp>
    </p:spTree>
    <p:extLst>
      <p:ext uri="{BB962C8B-B14F-4D97-AF65-F5344CB8AC3E}">
        <p14:creationId xmlns:p14="http://schemas.microsoft.com/office/powerpoint/2010/main" val="394441898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2000" t="2389" r="2299" b="3896"/>
          <a:stretch/>
        </p:blipFill>
        <p:spPr>
          <a:xfrm>
            <a:off x="224068" y="32104"/>
            <a:ext cx="8674274" cy="6825895"/>
          </a:xfrm>
          <a:prstGeom prst="rect">
            <a:avLst/>
          </a:prstGeom>
          <a:noFill/>
          <a:ln>
            <a:noFill/>
          </a:ln>
        </p:spPr>
      </p:pic>
    </p:spTree>
    <p:extLst>
      <p:ext uri="{BB962C8B-B14F-4D97-AF65-F5344CB8AC3E}">
        <p14:creationId xmlns:p14="http://schemas.microsoft.com/office/powerpoint/2010/main" val="175129046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5651" y="905"/>
            <a:ext cx="5162121" cy="6856941"/>
          </a:xfrm>
          <a:prstGeom prst="rect">
            <a:avLst/>
          </a:prstGeom>
          <a:noFill/>
          <a:ln>
            <a:noFill/>
          </a:ln>
        </p:spPr>
      </p:pic>
    </p:spTree>
    <p:extLst>
      <p:ext uri="{BB962C8B-B14F-4D97-AF65-F5344CB8AC3E}">
        <p14:creationId xmlns:p14="http://schemas.microsoft.com/office/powerpoint/2010/main" val="241395683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noGrp="1"/>
          </p:cNvSpPr>
          <p:nvPr>
            <p:ph type="title"/>
          </p:nvPr>
        </p:nvSpPr>
        <p:spPr>
          <a:xfrm>
            <a:off x="623888" y="315159"/>
            <a:ext cx="7886700" cy="4247317"/>
          </a:xfrm>
        </p:spPr>
        <p:txBody>
          <a:bodyPr>
            <a:spAutoFit/>
          </a:bodyPr>
          <a:lstStyle/>
          <a:p>
            <a:pPr lvl="0">
              <a:buSzPct val="45000"/>
            </a:pPr>
            <a:r>
              <a:rPr lang="ru-RU" dirty="0" smtClean="0"/>
              <a:t>Политическая</a:t>
            </a:r>
            <a:r>
              <a:rPr lang="ru-RU" dirty="0"/>
              <a:t>, общественная и экономическая жизнь новозаветного </a:t>
            </a:r>
            <a:r>
              <a:rPr lang="ru-RU" dirty="0" err="1" smtClean="0"/>
              <a:t>периода</a:t>
            </a:r>
            <a:r>
              <a:rPr lang="ru-RU" b="1" dirty="0" err="1" smtClean="0">
                <a:solidFill>
                  <a:srgbClr val="FFFFFF"/>
                </a:solidFill>
              </a:rPr>
              <a:t>Нового</a:t>
            </a:r>
            <a:r>
              <a:rPr lang="ru-RU" b="1" dirty="0" smtClean="0">
                <a:solidFill>
                  <a:srgbClr val="FFFFFF"/>
                </a:solidFill>
              </a:rPr>
              <a:t> </a:t>
            </a:r>
            <a:r>
              <a:rPr lang="ru-RU" b="1" dirty="0">
                <a:solidFill>
                  <a:srgbClr val="FFFFFF"/>
                </a:solidFill>
              </a:rPr>
              <a:t>Завета</a:t>
            </a:r>
          </a:p>
        </p:txBody>
      </p:sp>
      <p:sp>
        <p:nvSpPr>
          <p:cNvPr id="4" name="Text Placeholder 3"/>
          <p:cNvSpPr txBox="1">
            <a:spLocks noGrp="1"/>
          </p:cNvSpPr>
          <p:nvPr>
            <p:ph type="body" idx="1"/>
          </p:nvPr>
        </p:nvSpPr>
        <p:spPr>
          <a:xfrm>
            <a:off x="623888" y="4589464"/>
            <a:ext cx="7886700" cy="424732"/>
          </a:xfrm>
        </p:spPr>
        <p:txBody>
          <a:bodyPr>
            <a:spAutoFit/>
          </a:bodyPr>
          <a:lstStyle/>
          <a:p>
            <a:pPr lvl="0">
              <a:buSzPct val="45000"/>
              <a:buFont typeface="StarSymbol"/>
              <a:buChar char="●"/>
            </a:pPr>
            <a:endParaRPr lang="ru-RU" dirty="0"/>
          </a:p>
        </p:txBody>
      </p:sp>
    </p:spTree>
    <p:extLst>
      <p:ext uri="{BB962C8B-B14F-4D97-AF65-F5344CB8AC3E}">
        <p14:creationId xmlns:p14="http://schemas.microsoft.com/office/powerpoint/2010/main" val="851291569"/>
      </p:ext>
    </p:extLst>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12105" y="624674"/>
            <a:ext cx="7535859" cy="4027298"/>
          </a:xfrm>
          <a:prstGeom prst="rect">
            <a:avLst/>
          </a:prstGeom>
          <a:noFill/>
          <a:ln>
            <a:noFill/>
          </a:ln>
        </p:spPr>
        <p:txBody>
          <a:bodyPr vert="horz" wrap="square" lIns="81638" tIns="40819" rIns="81638" bIns="40819" anchorCtr="0" compatLnSpc="0">
            <a:spAutoFit/>
          </a:bodyPr>
          <a:lstStyle/>
          <a:p>
            <a:pPr hangingPunct="0"/>
            <a:r>
              <a:rPr lang="ru-RU" sz="3600" u="sng" dirty="0">
                <a:ea typeface="Albany AMT" pitchFamily="2"/>
                <a:cs typeface="Lucidasans" pitchFamily="2"/>
              </a:rPr>
              <a:t>Еврейское общество</a:t>
            </a:r>
          </a:p>
          <a:p>
            <a:pPr hangingPunct="0"/>
            <a:endParaRPr lang="ru-RU" sz="3600" u="sng" dirty="0">
              <a:ea typeface="Albany AMT" pitchFamily="2"/>
              <a:cs typeface="Lucidasans" pitchFamily="2"/>
            </a:endParaRPr>
          </a:p>
          <a:p>
            <a:pPr hangingPunct="0"/>
            <a:r>
              <a:rPr lang="ru-RU" sz="3600" u="sng" dirty="0">
                <a:ea typeface="Albany AMT" pitchFamily="2"/>
                <a:cs typeface="Lucidasans" pitchFamily="2"/>
              </a:rPr>
              <a:t>Языческое общество Рим 1:18-32</a:t>
            </a:r>
          </a:p>
          <a:p>
            <a:pPr marL="277573" indent="-179606" hangingPunct="0">
              <a:buClr>
                <a:srgbClr val="000000"/>
              </a:buClr>
              <a:buSzPct val="45000"/>
              <a:buFont typeface="StarSymbol"/>
              <a:buChar char="●"/>
            </a:pPr>
            <a:r>
              <a:rPr lang="ru-RU" sz="3600" dirty="0">
                <a:ea typeface="Albany AMT" pitchFamily="2"/>
                <a:cs typeface="Lucidasans" pitchFamily="2"/>
              </a:rPr>
              <a:t>Аристократия</a:t>
            </a:r>
          </a:p>
          <a:p>
            <a:pPr marL="277573" indent="-179606" hangingPunct="0">
              <a:buClr>
                <a:srgbClr val="000000"/>
              </a:buClr>
              <a:buSzPct val="45000"/>
              <a:buFont typeface="StarSymbol"/>
              <a:buChar char="●"/>
            </a:pPr>
            <a:r>
              <a:rPr lang="ru-RU" sz="3600" dirty="0">
                <a:ea typeface="Albany AMT" pitchFamily="2"/>
                <a:cs typeface="Lucidasans" pitchFamily="2"/>
              </a:rPr>
              <a:t>Средний класс</a:t>
            </a:r>
          </a:p>
          <a:p>
            <a:pPr marL="277573" indent="-179606" hangingPunct="0">
              <a:buClr>
                <a:srgbClr val="000000"/>
              </a:buClr>
              <a:buSzPct val="45000"/>
              <a:buFont typeface="StarSymbol"/>
              <a:buChar char="●"/>
            </a:pPr>
            <a:r>
              <a:rPr lang="ru-RU" sz="3600" dirty="0">
                <a:ea typeface="Albany AMT" pitchFamily="2"/>
                <a:cs typeface="Lucidasans" pitchFamily="2"/>
              </a:rPr>
              <a:t>Плебеи</a:t>
            </a:r>
          </a:p>
          <a:p>
            <a:pPr marL="277573" indent="-179606" hangingPunct="0">
              <a:buClr>
                <a:srgbClr val="000000"/>
              </a:buClr>
              <a:buSzPct val="45000"/>
              <a:buFont typeface="StarSymbol"/>
              <a:buChar char="●"/>
            </a:pPr>
            <a:r>
              <a:rPr lang="ru-RU" sz="3600" dirty="0">
                <a:ea typeface="Albany AMT" pitchFamily="2"/>
                <a:cs typeface="Lucidasans" pitchFamily="2"/>
              </a:rPr>
              <a:t>Рабы</a:t>
            </a:r>
          </a:p>
        </p:txBody>
      </p:sp>
    </p:spTree>
    <p:extLst>
      <p:ext uri="{BB962C8B-B14F-4D97-AF65-F5344CB8AC3E}">
        <p14:creationId xmlns:p14="http://schemas.microsoft.com/office/powerpoint/2010/main" val="3847087749"/>
      </p:ext>
    </p:extLst>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b="1" dirty="0" smtClean="0">
                <a:solidFill>
                  <a:schemeClr val="accent5">
                    <a:lumMod val="75000"/>
                  </a:schemeClr>
                </a:solidFill>
                <a:latin typeface="+mn-lt"/>
                <a:ea typeface="Albany AMT" pitchFamily="2"/>
                <a:cs typeface="Lucidasans" pitchFamily="2"/>
              </a:rPr>
              <a:t>Культурные достижения</a:t>
            </a:r>
            <a:endParaRPr lang="en-US" b="1" dirty="0">
              <a:solidFill>
                <a:schemeClr val="accent5">
                  <a:lumMod val="75000"/>
                </a:schemeClr>
              </a:solidFill>
              <a:latin typeface="+mn-lt"/>
            </a:endParaRPr>
          </a:p>
        </p:txBody>
      </p:sp>
      <p:sp>
        <p:nvSpPr>
          <p:cNvPr id="9" name="Content Placeholder 8"/>
          <p:cNvSpPr>
            <a:spLocks noGrp="1"/>
          </p:cNvSpPr>
          <p:nvPr>
            <p:ph idx="1"/>
          </p:nvPr>
        </p:nvSpPr>
        <p:spPr/>
        <p:txBody>
          <a:bodyPr>
            <a:normAutofit/>
          </a:bodyPr>
          <a:lstStyle/>
          <a:p>
            <a:r>
              <a:rPr lang="ru-RU" sz="3600" dirty="0" smtClean="0"/>
              <a:t>Литература</a:t>
            </a:r>
          </a:p>
          <a:p>
            <a:pPr lvl="0"/>
            <a:r>
              <a:rPr lang="ru-RU" sz="3600" dirty="0">
                <a:ea typeface="Albany AMT" pitchFamily="2"/>
                <a:cs typeface="Lucidasans" pitchFamily="2"/>
              </a:rPr>
              <a:t>Искусство и архитектура</a:t>
            </a:r>
          </a:p>
          <a:p>
            <a:pPr lvl="0"/>
            <a:r>
              <a:rPr lang="ru-RU" sz="3600" dirty="0">
                <a:ea typeface="Albany AMT" pitchFamily="2"/>
                <a:cs typeface="Lucidasans" pitchFamily="2"/>
              </a:rPr>
              <a:t>Музыка и </a:t>
            </a:r>
            <a:r>
              <a:rPr lang="ru-RU" sz="3600" dirty="0" smtClean="0">
                <a:ea typeface="Albany AMT" pitchFamily="2"/>
                <a:cs typeface="Lucidasans" pitchFamily="2"/>
              </a:rPr>
              <a:t>драма</a:t>
            </a:r>
          </a:p>
          <a:p>
            <a:pPr lvl="0"/>
            <a:r>
              <a:rPr lang="ru-RU" sz="3600" dirty="0">
                <a:ea typeface="Albany AMT" pitchFamily="2"/>
                <a:cs typeface="Lucidasans" pitchFamily="2"/>
              </a:rPr>
              <a:t>А</a:t>
            </a:r>
            <a:r>
              <a:rPr lang="ru-RU" sz="3600" dirty="0" smtClean="0">
                <a:ea typeface="Albany AMT" pitchFamily="2"/>
                <a:cs typeface="Lucidasans" pitchFamily="2"/>
              </a:rPr>
              <a:t>рена</a:t>
            </a:r>
            <a:endParaRPr lang="ru-RU" sz="3600" dirty="0">
              <a:ea typeface="Albany AMT" pitchFamily="2"/>
              <a:cs typeface="Lucidasans" pitchFamily="2"/>
            </a:endParaRPr>
          </a:p>
          <a:p>
            <a:pPr lvl="0"/>
            <a:r>
              <a:rPr lang="ru-RU" sz="3600" dirty="0">
                <a:ea typeface="Albany AMT" pitchFamily="2"/>
                <a:cs typeface="Lucidasans" pitchFamily="2"/>
              </a:rPr>
              <a:t>Языки</a:t>
            </a:r>
          </a:p>
          <a:p>
            <a:r>
              <a:rPr lang="ru-RU" sz="3600" dirty="0">
                <a:ea typeface="Albany AMT" pitchFamily="2"/>
                <a:cs typeface="Lucidasans" pitchFamily="2"/>
              </a:rPr>
              <a:t>Школы</a:t>
            </a:r>
            <a:endParaRPr lang="en-US" sz="3600" dirty="0"/>
          </a:p>
        </p:txBody>
      </p:sp>
    </p:spTree>
    <p:extLst>
      <p:ext uri="{BB962C8B-B14F-4D97-AF65-F5344CB8AC3E}">
        <p14:creationId xmlns:p14="http://schemas.microsoft.com/office/powerpoint/2010/main" val="3831474689"/>
      </p:ext>
    </p:extLst>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Box 2"/>
          <p:cNvSpPr txBox="1"/>
          <p:nvPr/>
        </p:nvSpPr>
        <p:spPr>
          <a:xfrm>
            <a:off x="816378" y="856187"/>
            <a:ext cx="1306205" cy="323207"/>
          </a:xfrm>
          <a:prstGeom prst="rect">
            <a:avLst/>
          </a:prstGeom>
          <a:noFill/>
          <a:ln>
            <a:noFill/>
          </a:ln>
        </p:spPr>
        <p:txBody>
          <a:bodyPr vert="horz" lIns="81638" tIns="40819" rIns="81638" bIns="40819" compatLnSpc="0">
            <a:spAutoFit/>
          </a:bodyPr>
          <a:lstStyle/>
          <a:p>
            <a:pPr hangingPunct="0"/>
            <a:endParaRPr lang="ru-RU" sz="1633">
              <a:latin typeface="Albany AMT" pitchFamily="18"/>
              <a:ea typeface="Albany AMT" pitchFamily="2"/>
              <a:cs typeface="Lucidasans" pitchFamily="2"/>
            </a:endParaRPr>
          </a:p>
        </p:txBody>
      </p:sp>
      <p:sp>
        <p:nvSpPr>
          <p:cNvPr id="5" name="TextBox 4"/>
          <p:cNvSpPr txBox="1"/>
          <p:nvPr/>
        </p:nvSpPr>
        <p:spPr>
          <a:xfrm>
            <a:off x="503723" y="723306"/>
            <a:ext cx="1931514" cy="520760"/>
          </a:xfrm>
          <a:prstGeom prst="rect">
            <a:avLst/>
          </a:prstGeom>
          <a:noFill/>
          <a:ln>
            <a:noFill/>
          </a:ln>
        </p:spPr>
        <p:txBody>
          <a:bodyPr vert="horz" wrap="square" lIns="81638" tIns="40819" rIns="81638" bIns="40819" compatLnSpc="0">
            <a:spAutoFit/>
          </a:bodyPr>
          <a:lstStyle/>
          <a:p>
            <a:pPr hangingPunct="0"/>
            <a:r>
              <a:rPr lang="ru-RU" sz="2800" b="1" dirty="0">
                <a:ea typeface="Albany AMT" pitchFamily="2"/>
                <a:cs typeface="Lucidasans" pitchFamily="2"/>
              </a:rPr>
              <a:t>ЯЗЫК</a:t>
            </a:r>
          </a:p>
        </p:txBody>
      </p:sp>
      <p:sp>
        <p:nvSpPr>
          <p:cNvPr id="6" name="TextBox 5"/>
          <p:cNvSpPr txBox="1"/>
          <p:nvPr/>
        </p:nvSpPr>
        <p:spPr>
          <a:xfrm>
            <a:off x="2651306" y="662495"/>
            <a:ext cx="3057098" cy="520760"/>
          </a:xfrm>
          <a:prstGeom prst="rect">
            <a:avLst/>
          </a:prstGeom>
          <a:noFill/>
          <a:ln>
            <a:noFill/>
          </a:ln>
        </p:spPr>
        <p:txBody>
          <a:bodyPr vert="horz" wrap="square" lIns="81638" tIns="40819" rIns="81638" bIns="40819" anchorCtr="0" compatLnSpc="0">
            <a:spAutoFit/>
          </a:bodyPr>
          <a:lstStyle/>
          <a:p>
            <a:pPr hangingPunct="0"/>
            <a:r>
              <a:rPr lang="ru-RU" sz="2800" b="1" dirty="0">
                <a:ea typeface="Albany AMT" pitchFamily="2"/>
                <a:cs typeface="Lucidasans" pitchFamily="2"/>
              </a:rPr>
              <a:t>ИСПОЛЬЗОВАНИЕ</a:t>
            </a:r>
          </a:p>
        </p:txBody>
      </p:sp>
      <p:sp>
        <p:nvSpPr>
          <p:cNvPr id="7" name="TextBox 6"/>
          <p:cNvSpPr txBox="1"/>
          <p:nvPr/>
        </p:nvSpPr>
        <p:spPr>
          <a:xfrm>
            <a:off x="6237128" y="692912"/>
            <a:ext cx="2115302" cy="520760"/>
          </a:xfrm>
          <a:prstGeom prst="rect">
            <a:avLst/>
          </a:prstGeom>
          <a:noFill/>
          <a:ln>
            <a:noFill/>
          </a:ln>
        </p:spPr>
        <p:txBody>
          <a:bodyPr vert="horz" wrap="square" lIns="81638" tIns="40819" rIns="81638" bIns="40819" anchorCtr="0" compatLnSpc="0">
            <a:spAutoFit/>
          </a:bodyPr>
          <a:lstStyle/>
          <a:p>
            <a:pPr hangingPunct="0"/>
            <a:r>
              <a:rPr lang="ru-RU" sz="2800" b="1" dirty="0">
                <a:ea typeface="Albany AMT" pitchFamily="2"/>
                <a:cs typeface="Lucidasans" pitchFamily="2"/>
              </a:rPr>
              <a:t>ЗНАЧЕНИЕ</a:t>
            </a:r>
          </a:p>
        </p:txBody>
      </p:sp>
      <p:sp>
        <p:nvSpPr>
          <p:cNvPr id="8" name="TextBox 7"/>
          <p:cNvSpPr txBox="1"/>
          <p:nvPr/>
        </p:nvSpPr>
        <p:spPr>
          <a:xfrm>
            <a:off x="1796032" y="57181"/>
            <a:ext cx="5101709" cy="650411"/>
          </a:xfrm>
          <a:prstGeom prst="rect">
            <a:avLst/>
          </a:prstGeom>
          <a:noFill/>
          <a:ln>
            <a:noFill/>
          </a:ln>
        </p:spPr>
        <p:txBody>
          <a:bodyPr vert="horz" lIns="81638" tIns="40819" rIns="81638" bIns="40819" anchorCtr="0" compatLnSpc="0">
            <a:spAutoFit/>
          </a:bodyPr>
          <a:lstStyle/>
          <a:p>
            <a:pPr hangingPunct="0"/>
            <a:r>
              <a:rPr lang="ru-RU" sz="3628" b="1" dirty="0">
                <a:solidFill>
                  <a:srgbClr val="000080"/>
                </a:solidFill>
                <a:ea typeface="Albany AMT" pitchFamily="2"/>
                <a:cs typeface="Lucidasans" pitchFamily="2"/>
              </a:rPr>
              <a:t>Языки Нового Завета</a:t>
            </a:r>
          </a:p>
        </p:txBody>
      </p:sp>
      <p:graphicFrame>
        <p:nvGraphicFramePr>
          <p:cNvPr id="9" name="Table 8"/>
          <p:cNvGraphicFramePr>
            <a:graphicFrameLocks noGrp="1"/>
          </p:cNvGraphicFramePr>
          <p:nvPr>
            <p:extLst>
              <p:ext uri="{D42A27DB-BD31-4B8C-83A1-F6EECF244321}">
                <p14:modId xmlns:p14="http://schemas.microsoft.com/office/powerpoint/2010/main" val="400491971"/>
              </p:ext>
            </p:extLst>
          </p:nvPr>
        </p:nvGraphicFramePr>
        <p:xfrm>
          <a:off x="207264" y="1213672"/>
          <a:ext cx="8786610" cy="5560060"/>
        </p:xfrm>
        <a:graphic>
          <a:graphicData uri="http://schemas.openxmlformats.org/drawingml/2006/table">
            <a:tbl>
              <a:tblPr/>
              <a:tblGrid>
                <a:gridCol w="2769662"/>
                <a:gridCol w="2283805"/>
                <a:gridCol w="3733143"/>
              </a:tblGrid>
              <a:tr h="1563624">
                <a:tc>
                  <a:txBody>
                    <a:bodyPr/>
                    <a:lstStyle/>
                    <a:p>
                      <a:pPr indent="0">
                        <a:lnSpc>
                          <a:spcPts val="2088"/>
                        </a:lnSpc>
                      </a:pPr>
                      <a:r>
                        <a:rPr lang="ru" sz="2000" b="1" dirty="0">
                          <a:latin typeface="Times New Roman"/>
                        </a:rPr>
                        <a:t>Греческий (широко распространенный язык)</a:t>
                      </a:r>
                    </a:p>
                  </a:txBody>
                  <a:tcPr marL="182880" marR="0" marT="91440" marB="0" anchor="ctr"/>
                </a:tc>
                <a:tc>
                  <a:txBody>
                    <a:bodyPr/>
                    <a:lstStyle/>
                    <a:p>
                      <a:pPr lvl="0" indent="0" algn="l">
                        <a:lnSpc>
                          <a:spcPts val="2040"/>
                        </a:lnSpc>
                      </a:pPr>
                      <a:r>
                        <a:rPr lang="ru" sz="2000" b="1">
                          <a:latin typeface="Times New Roman"/>
                        </a:rPr>
                        <a:t>Язык, на котором христианские миссионеры (Навел, например) передав ал народам разных стран Евангелие</a:t>
                      </a:r>
                    </a:p>
                  </a:txBody>
                  <a:tcPr marL="182880" marR="0" marT="91440" marB="0" anchor="ctr"/>
                </a:tc>
                <a:tc>
                  <a:txBody>
                    <a:bodyPr/>
                    <a:lstStyle/>
                    <a:p>
                      <a:pPr marR="469900" indent="0">
                        <a:lnSpc>
                          <a:spcPts val="2088"/>
                        </a:lnSpc>
                      </a:pPr>
                      <a:r>
                        <a:rPr lang="ru" sz="2000" b="1" dirty="0">
                          <a:latin typeface="Times New Roman"/>
                        </a:rPr>
                        <a:t>Язык, на котором распространялся Новый Завет</a:t>
                      </a:r>
                    </a:p>
                  </a:txBody>
                  <a:tcPr marL="182880" marR="0" marT="91440" marB="0" anchor="ctr"/>
                </a:tc>
              </a:tr>
              <a:tr h="789432">
                <a:tc>
                  <a:txBody>
                    <a:bodyPr/>
                    <a:lstStyle/>
                    <a:p>
                      <a:pPr indent="0">
                        <a:lnSpc>
                          <a:spcPts val="1770"/>
                        </a:lnSpc>
                      </a:pPr>
                      <a:r>
                        <a:rPr lang="ru" sz="2000" b="1">
                          <a:latin typeface="Times New Roman"/>
                        </a:rPr>
                        <a:t>Древнееврейский</a:t>
                      </a:r>
                    </a:p>
                  </a:txBody>
                  <a:tcPr marL="182880" marR="0" marT="91440" marB="0" anchor="ctr"/>
                </a:tc>
                <a:tc>
                  <a:txBody>
                    <a:bodyPr/>
                    <a:lstStyle/>
                    <a:p>
                      <a:pPr lvl="0" indent="0" algn="l">
                        <a:lnSpc>
                          <a:spcPts val="2040"/>
                        </a:lnSpc>
                      </a:pPr>
                      <a:r>
                        <a:rPr lang="ru" sz="2000" b="1" dirty="0">
                          <a:latin typeface="Times New Roman"/>
                        </a:rPr>
                        <a:t>Язык еврейских Писаний до их перевода</a:t>
                      </a:r>
                    </a:p>
                  </a:txBody>
                  <a:tcPr marL="182880" marR="0" marT="91440" marB="0" anchor="ctr"/>
                </a:tc>
                <a:tc>
                  <a:txBody>
                    <a:bodyPr/>
                    <a:lstStyle/>
                    <a:p>
                      <a:pPr indent="0">
                        <a:lnSpc>
                          <a:spcPts val="1770"/>
                        </a:lnSpc>
                      </a:pPr>
                      <a:r>
                        <a:rPr lang="ru" sz="2000" b="1">
                          <a:latin typeface="Times New Roman"/>
                        </a:rPr>
                        <a:t>Не имел большого значения</a:t>
                      </a:r>
                    </a:p>
                    <a:p>
                      <a:pPr indent="0">
                        <a:lnSpc>
                          <a:spcPts val="1770"/>
                        </a:lnSpc>
                      </a:pPr>
                      <a:r>
                        <a:rPr lang="ru" sz="2000" b="1">
                          <a:latin typeface="Times New Roman"/>
                        </a:rPr>
                        <a:t>для развития церкви в первом веке</a:t>
                      </a:r>
                    </a:p>
                  </a:txBody>
                  <a:tcPr marL="182880" marR="0" marT="91440" marB="0" anchor="ctr"/>
                </a:tc>
              </a:tr>
              <a:tr h="780288">
                <a:tc>
                  <a:txBody>
                    <a:bodyPr/>
                    <a:lstStyle/>
                    <a:p>
                      <a:pPr indent="0">
                        <a:lnSpc>
                          <a:spcPts val="1770"/>
                        </a:lnSpc>
                      </a:pPr>
                      <a:r>
                        <a:rPr lang="ru" sz="2000" b="1" dirty="0">
                          <a:latin typeface="Times New Roman"/>
                        </a:rPr>
                        <a:t>Латинский</a:t>
                      </a:r>
                    </a:p>
                  </a:txBody>
                  <a:tcPr marL="182880" marR="0" marT="91440" marB="0" anchor="ctr"/>
                </a:tc>
                <a:tc>
                  <a:txBody>
                    <a:bodyPr/>
                    <a:lstStyle/>
                    <a:p>
                      <a:pPr lvl="0" indent="0" algn="l">
                        <a:lnSpc>
                          <a:spcPts val="1992"/>
                        </a:lnSpc>
                      </a:pPr>
                      <a:r>
                        <a:rPr lang="ru" sz="2000" b="1" dirty="0" smtClean="0">
                          <a:latin typeface="Times New Roman"/>
                        </a:rPr>
                        <a:t>Язык римского</a:t>
                      </a:r>
                      <a:r>
                        <a:rPr lang="ru" sz="2000" b="1" baseline="0" dirty="0" smtClean="0">
                          <a:latin typeface="Times New Roman"/>
                        </a:rPr>
                        <a:t> </a:t>
                      </a:r>
                      <a:r>
                        <a:rPr lang="ru" sz="2000" b="1" dirty="0" smtClean="0">
                          <a:latin typeface="Times New Roman"/>
                        </a:rPr>
                        <a:t>права </a:t>
                      </a:r>
                      <a:r>
                        <a:rPr lang="ru" sz="2000" b="1" dirty="0">
                          <a:latin typeface="Times New Roman"/>
                        </a:rPr>
                        <a:t>и литературы</a:t>
                      </a:r>
                    </a:p>
                  </a:txBody>
                  <a:tcPr marL="182880" marR="0" marT="91440" marB="0" anchor="ctr"/>
                </a:tc>
                <a:tc>
                  <a:txBody>
                    <a:bodyPr/>
                    <a:lstStyle/>
                    <a:p>
                      <a:pPr indent="0">
                        <a:lnSpc>
                          <a:spcPts val="2064"/>
                        </a:lnSpc>
                      </a:pPr>
                      <a:r>
                        <a:rPr lang="ru" sz="2000" b="1">
                          <a:latin typeface="Times New Roman"/>
                        </a:rPr>
                        <a:t>Благодаря его ясности и четкости, этот язык стал языком христианской теологии</a:t>
                      </a:r>
                    </a:p>
                  </a:txBody>
                  <a:tcPr marL="182880" marR="0" marT="91440" marB="0" anchor="ctr"/>
                </a:tc>
              </a:tr>
              <a:tr h="1045464">
                <a:tc>
                  <a:txBody>
                    <a:bodyPr/>
                    <a:lstStyle/>
                    <a:p>
                      <a:pPr indent="0">
                        <a:lnSpc>
                          <a:spcPts val="1770"/>
                        </a:lnSpc>
                      </a:pPr>
                      <a:r>
                        <a:rPr lang="ru" sz="2000" b="1">
                          <a:latin typeface="Times New Roman"/>
                        </a:rPr>
                        <a:t>Арамейский</a:t>
                      </a:r>
                    </a:p>
                  </a:txBody>
                  <a:tcPr marL="182880" marR="0" marT="91440" marB="0" anchor="ctr"/>
                </a:tc>
                <a:tc>
                  <a:txBody>
                    <a:bodyPr/>
                    <a:lstStyle/>
                    <a:p>
                      <a:pPr lvl="0" indent="0" algn="l">
                        <a:lnSpc>
                          <a:spcPts val="2064"/>
                        </a:lnSpc>
                      </a:pPr>
                      <a:r>
                        <a:rPr lang="ru" sz="2000" b="1" dirty="0">
                          <a:latin typeface="Times New Roman"/>
                        </a:rPr>
                        <a:t>Язык, на котором говорила большая часть населения на </a:t>
                      </a:r>
                      <a:r>
                        <a:rPr lang="ru" sz="2000" b="1" dirty="0" smtClean="0">
                          <a:latin typeface="Times New Roman"/>
                        </a:rPr>
                        <a:t>Ближнсм </a:t>
                      </a:r>
                      <a:r>
                        <a:rPr lang="ru" sz="2000" b="1" dirty="0">
                          <a:latin typeface="Times New Roman"/>
                        </a:rPr>
                        <a:t>В</a:t>
                      </a:r>
                      <a:r>
                        <a:rPr lang="ru" sz="2000" b="1" dirty="0" smtClean="0">
                          <a:latin typeface="Times New Roman"/>
                        </a:rPr>
                        <a:t>остоке</a:t>
                      </a:r>
                      <a:endParaRPr lang="ru" sz="2000" b="1" dirty="0">
                        <a:latin typeface="Times New Roman"/>
                      </a:endParaRPr>
                    </a:p>
                  </a:txBody>
                  <a:tcPr marL="182880" marR="0" marT="91440" marB="0" anchor="ctr"/>
                </a:tc>
                <a:tc>
                  <a:txBody>
                    <a:bodyPr/>
                    <a:lstStyle/>
                    <a:p>
                      <a:pPr indent="0">
                        <a:lnSpc>
                          <a:spcPts val="2064"/>
                        </a:lnSpc>
                      </a:pPr>
                      <a:r>
                        <a:rPr lang="ru" sz="2000" b="1" dirty="0">
                          <a:latin typeface="Times New Roman"/>
                        </a:rPr>
                        <a:t>Язык некоторых ранних свидетельств о жизни и учении Христа</a:t>
                      </a:r>
                    </a:p>
                  </a:txBody>
                  <a:tcPr marL="182880" marR="0" marT="91440" marB="0" anchor="ctr"/>
                </a:tc>
              </a:tr>
            </a:tbl>
          </a:graphicData>
        </a:graphic>
      </p:graphicFrame>
    </p:spTree>
    <p:extLst>
      <p:ext uri="{BB962C8B-B14F-4D97-AF65-F5344CB8AC3E}">
        <p14:creationId xmlns:p14="http://schemas.microsoft.com/office/powerpoint/2010/main" val="3093508528"/>
      </p:ext>
    </p:extLst>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u-RU" dirty="0"/>
              <a:t>НРАВСТВЕННОЕ СОСТОЯНИЕ </a:t>
            </a:r>
            <a:r>
              <a:rPr lang="ru-RU" dirty="0" smtClean="0"/>
              <a:t>ОБЩЕСТВА</a:t>
            </a:r>
            <a:endParaRPr lang="en-US" dirty="0"/>
          </a:p>
        </p:txBody>
      </p:sp>
      <p:sp>
        <p:nvSpPr>
          <p:cNvPr id="3" name="Content Placeholder 2"/>
          <p:cNvSpPr>
            <a:spLocks noGrp="1"/>
          </p:cNvSpPr>
          <p:nvPr>
            <p:ph idx="1"/>
          </p:nvPr>
        </p:nvSpPr>
        <p:spPr>
          <a:xfrm>
            <a:off x="211540" y="1690689"/>
            <a:ext cx="8720920" cy="4793539"/>
          </a:xfrm>
        </p:spPr>
        <p:txBody>
          <a:bodyPr>
            <a:noAutofit/>
          </a:bodyPr>
          <a:lstStyle/>
          <a:p>
            <a:pPr marL="0" indent="0">
              <a:buNone/>
            </a:pPr>
            <a:r>
              <a:rPr lang="ru-RU" sz="2400" dirty="0" smtClean="0"/>
              <a:t>Потому </a:t>
            </a:r>
            <a:r>
              <a:rPr lang="ru-RU" sz="2400" dirty="0"/>
              <a:t>предал их Бог постыдным страстям: женщины их заменили естественное употребление противоестественным</a:t>
            </a:r>
            <a:r>
              <a:rPr lang="ru-RU" sz="2400" dirty="0" smtClean="0"/>
              <a:t>; подобно </a:t>
            </a:r>
            <a:r>
              <a:rPr lang="ru-RU" sz="2400" dirty="0"/>
              <a:t>и мужчины, оставив естественное употребление женского пола, разжигались похотью друг на друга, мужчины на мужчинах делая срам и получая в самих себе должное возмездие за свое заблуждение</a:t>
            </a:r>
            <a:r>
              <a:rPr lang="ru-RU" sz="2400" dirty="0" smtClean="0"/>
              <a:t>. И </a:t>
            </a:r>
            <a:r>
              <a:rPr lang="ru-RU" sz="2400" dirty="0"/>
              <a:t>как они не заботились иметь Бога в разуме, то предал их Бог превратному уму - делать непотребства</a:t>
            </a:r>
            <a:r>
              <a:rPr lang="ru-RU" sz="2400" dirty="0" smtClean="0"/>
              <a:t>, так </a:t>
            </a:r>
            <a:r>
              <a:rPr lang="ru-RU" sz="2400" dirty="0"/>
              <a:t>что они исполнены всякой неправды, блуда, лукавства, корыстолюбия, злобы, исполнены зависти, убийства, распрей, обмана, злонравия</a:t>
            </a:r>
            <a:r>
              <a:rPr lang="ru-RU" sz="2400" dirty="0" smtClean="0"/>
              <a:t>, злоречивы</a:t>
            </a:r>
            <a:r>
              <a:rPr lang="ru-RU" sz="2400" dirty="0"/>
              <a:t>, клеветники, богоненавистники, обидчики, самохвалы, горды, изобретательны на зло, непослушны родителям</a:t>
            </a:r>
            <a:r>
              <a:rPr lang="ru-RU" sz="2400" dirty="0" smtClean="0"/>
              <a:t>, безрассудны</a:t>
            </a:r>
            <a:r>
              <a:rPr lang="ru-RU" sz="2400" dirty="0"/>
              <a:t>, вероломны, </a:t>
            </a:r>
            <a:r>
              <a:rPr lang="ru-RU" sz="2400" dirty="0" err="1"/>
              <a:t>нелюбовны</a:t>
            </a:r>
            <a:r>
              <a:rPr lang="ru-RU" sz="2400" dirty="0"/>
              <a:t>, непримиримы, немилостивы.</a:t>
            </a:r>
          </a:p>
          <a:p>
            <a:pPr marL="0" indent="0">
              <a:buNone/>
            </a:pPr>
            <a:r>
              <a:rPr lang="ru-RU" sz="2400" dirty="0" smtClean="0"/>
              <a:t>						(</a:t>
            </a:r>
            <a:r>
              <a:rPr lang="ru-RU" sz="2400" dirty="0"/>
              <a:t>Рим.1:26-31)</a:t>
            </a:r>
            <a:endParaRPr lang="en-US" sz="2400" dirty="0"/>
          </a:p>
        </p:txBody>
      </p:sp>
    </p:spTree>
    <p:extLst>
      <p:ext uri="{BB962C8B-B14F-4D97-AF65-F5344CB8AC3E}">
        <p14:creationId xmlns:p14="http://schemas.microsoft.com/office/powerpoint/2010/main" val="16801156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8784" y="0"/>
            <a:ext cx="10496938" cy="6858000"/>
          </a:xfrm>
          <a:prstGeom prst="rect">
            <a:avLst/>
          </a:prstGeom>
        </p:spPr>
      </p:pic>
    </p:spTree>
    <p:extLst>
      <p:ext uri="{BB962C8B-B14F-4D97-AF65-F5344CB8AC3E}">
        <p14:creationId xmlns:p14="http://schemas.microsoft.com/office/powerpoint/2010/main" val="29586933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u-RU" dirty="0"/>
              <a:t>НРАВСТВЕННОЕ СОСТОЯНИЕ </a:t>
            </a:r>
            <a:r>
              <a:rPr lang="ru-RU" dirty="0" smtClean="0"/>
              <a:t>ОБЩЕСТВА</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ru-RU" dirty="0"/>
              <a:t>6 Который воздаст каждому по делам его:</a:t>
            </a:r>
          </a:p>
          <a:p>
            <a:pPr marL="0" indent="0">
              <a:buNone/>
            </a:pPr>
            <a:r>
              <a:rPr lang="ru-RU" dirty="0"/>
              <a:t>7 тем, которые постоянством в добром деле ищут славы, чести и бессмертия, - жизнь вечную;</a:t>
            </a:r>
          </a:p>
          <a:p>
            <a:pPr marL="0" indent="0">
              <a:buNone/>
            </a:pPr>
            <a:r>
              <a:rPr lang="ru-RU" dirty="0"/>
              <a:t>8 а тем, которые упорствуют и не покоряются истине, но предаются неправде, - ярость и гнев.</a:t>
            </a:r>
          </a:p>
          <a:p>
            <a:pPr marL="0" indent="0">
              <a:buNone/>
            </a:pPr>
            <a:r>
              <a:rPr lang="ru-RU" dirty="0"/>
              <a:t>9 Скорбь и теснота всякой душе человека, делающего злое, во-первых, Иудея, [потом] и </a:t>
            </a:r>
            <a:r>
              <a:rPr lang="ru-RU" dirty="0" err="1"/>
              <a:t>Еллина</a:t>
            </a:r>
            <a:r>
              <a:rPr lang="ru-RU" dirty="0"/>
              <a:t>!</a:t>
            </a:r>
          </a:p>
          <a:p>
            <a:pPr marL="0" indent="0">
              <a:buNone/>
            </a:pPr>
            <a:r>
              <a:rPr lang="ru-RU" dirty="0"/>
              <a:t>10 Напротив, слава и честь и мир всякому, делающему доброе, во-первых, Иудею, [потом] и </a:t>
            </a:r>
            <a:r>
              <a:rPr lang="ru-RU" dirty="0" err="1"/>
              <a:t>Еллину</a:t>
            </a:r>
            <a:r>
              <a:rPr lang="ru-RU" dirty="0"/>
              <a:t>!</a:t>
            </a:r>
          </a:p>
          <a:p>
            <a:pPr marL="0" indent="0">
              <a:buNone/>
            </a:pPr>
            <a:r>
              <a:rPr lang="ru-RU" dirty="0"/>
              <a:t>11 Ибо нет лицеприятия у Бога.</a:t>
            </a:r>
          </a:p>
          <a:p>
            <a:pPr marL="0" indent="0">
              <a:buNone/>
            </a:pPr>
            <a:r>
              <a:rPr lang="ru-RU" dirty="0" smtClean="0"/>
              <a:t>						(</a:t>
            </a:r>
            <a:r>
              <a:rPr lang="ru-RU" dirty="0"/>
              <a:t>Рим.2:6-11)</a:t>
            </a:r>
            <a:endParaRPr lang="en-US" dirty="0"/>
          </a:p>
        </p:txBody>
      </p:sp>
    </p:spTree>
    <p:extLst>
      <p:ext uri="{BB962C8B-B14F-4D97-AF65-F5344CB8AC3E}">
        <p14:creationId xmlns:p14="http://schemas.microsoft.com/office/powerpoint/2010/main" val="17102783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53103" y="85917"/>
            <a:ext cx="8000504" cy="567546"/>
          </a:xfrm>
          <a:prstGeom prst="rect">
            <a:avLst/>
          </a:prstGeom>
          <a:noFill/>
          <a:ln>
            <a:noFill/>
          </a:ln>
        </p:spPr>
        <p:txBody>
          <a:bodyPr lIns="0" tIns="0" rIns="0" bIns="0" anchor="ctr"/>
          <a:lstStyle/>
          <a:p>
            <a:pPr algn="ctr" hangingPunct="0"/>
            <a:endParaRPr lang="ru-RU" sz="3628" b="1" dirty="0">
              <a:solidFill>
                <a:srgbClr val="000080"/>
              </a:solidFill>
              <a:latin typeface="Albany AMT" pitchFamily="18"/>
              <a:ea typeface="Albany AMT" pitchFamily="2"/>
              <a:cs typeface="Lucidasans" pitchFamily="2"/>
            </a:endParaRPr>
          </a:p>
        </p:txBody>
      </p:sp>
      <p:sp>
        <p:nvSpPr>
          <p:cNvPr id="6" name="Title 5"/>
          <p:cNvSpPr>
            <a:spLocks noGrp="1"/>
          </p:cNvSpPr>
          <p:nvPr>
            <p:ph type="title"/>
          </p:nvPr>
        </p:nvSpPr>
        <p:spPr/>
        <p:txBody>
          <a:bodyPr>
            <a:normAutofit/>
          </a:bodyPr>
          <a:lstStyle/>
          <a:p>
            <a:r>
              <a:rPr lang="ru" b="1" dirty="0">
                <a:solidFill>
                  <a:srgbClr val="000080"/>
                </a:solidFill>
                <a:latin typeface="Arial"/>
              </a:rPr>
              <a:t>Религиозный мир. </a:t>
            </a:r>
            <a:r>
              <a:rPr lang="ru" b="1" dirty="0" smtClean="0">
                <a:solidFill>
                  <a:srgbClr val="000080"/>
                </a:solidFill>
                <a:latin typeface="Arial"/>
              </a:rPr>
              <a:t>Язычество</a:t>
            </a:r>
            <a:endParaRPr lang="en-US" dirty="0"/>
          </a:p>
        </p:txBody>
      </p:sp>
      <p:sp>
        <p:nvSpPr>
          <p:cNvPr id="7" name="Content Placeholder 6"/>
          <p:cNvSpPr>
            <a:spLocks noGrp="1"/>
          </p:cNvSpPr>
          <p:nvPr>
            <p:ph idx="1"/>
          </p:nvPr>
        </p:nvSpPr>
        <p:spPr/>
        <p:txBody>
          <a:bodyPr/>
          <a:lstStyle/>
          <a:p>
            <a:pPr marL="685800" indent="-457200">
              <a:lnSpc>
                <a:spcPts val="4512"/>
              </a:lnSpc>
              <a:spcBef>
                <a:spcPts val="7280"/>
              </a:spcBef>
              <a:buFont typeface="Courier New" panose="02070309020205020404" pitchFamily="49" charset="0"/>
              <a:buChar char="o"/>
            </a:pPr>
            <a:r>
              <a:rPr lang="ru" b="1" dirty="0" smtClean="0">
                <a:latin typeface="Arial"/>
              </a:rPr>
              <a:t>Греко-римский </a:t>
            </a:r>
            <a:r>
              <a:rPr lang="ru" b="1" dirty="0">
                <a:latin typeface="Arial"/>
              </a:rPr>
              <a:t>Пантеон</a:t>
            </a:r>
          </a:p>
          <a:p>
            <a:pPr marL="685800" indent="-457200">
              <a:lnSpc>
                <a:spcPts val="4512"/>
              </a:lnSpc>
              <a:buFont typeface="Courier New" panose="02070309020205020404" pitchFamily="49" charset="0"/>
              <a:buChar char="o"/>
            </a:pPr>
            <a:r>
              <a:rPr lang="ru" b="1" dirty="0" smtClean="0">
                <a:latin typeface="Arial"/>
              </a:rPr>
              <a:t>Поклонение </a:t>
            </a:r>
            <a:r>
              <a:rPr lang="ru" b="1" dirty="0">
                <a:latin typeface="Arial"/>
              </a:rPr>
              <a:t>императору </a:t>
            </a:r>
            <a:endParaRPr lang="ru" b="1" dirty="0" smtClean="0">
              <a:latin typeface="Arial"/>
            </a:endParaRPr>
          </a:p>
          <a:p>
            <a:pPr marL="685800" indent="-457200">
              <a:lnSpc>
                <a:spcPts val="4512"/>
              </a:lnSpc>
              <a:buFont typeface="Courier New" panose="02070309020205020404" pitchFamily="49" charset="0"/>
              <a:buChar char="o"/>
            </a:pPr>
            <a:r>
              <a:rPr lang="ru" b="1" dirty="0" smtClean="0">
                <a:latin typeface="Arial"/>
              </a:rPr>
              <a:t>Религии </a:t>
            </a:r>
            <a:r>
              <a:rPr lang="ru" b="1" dirty="0">
                <a:latin typeface="Arial"/>
              </a:rPr>
              <a:t>таинств</a:t>
            </a:r>
          </a:p>
          <a:p>
            <a:pPr marL="685800" indent="-457200">
              <a:lnSpc>
                <a:spcPts val="4512"/>
              </a:lnSpc>
              <a:buFont typeface="Courier New" panose="02070309020205020404" pitchFamily="49" charset="0"/>
              <a:buChar char="o"/>
            </a:pPr>
            <a:r>
              <a:rPr lang="ru" b="1" dirty="0" smtClean="0">
                <a:latin typeface="Arial"/>
              </a:rPr>
              <a:t>Оккультные поклонения</a:t>
            </a:r>
            <a:endParaRPr lang="ru" b="1" dirty="0">
              <a:latin typeface="Arial"/>
            </a:endParaRPr>
          </a:p>
          <a:p>
            <a:pPr marL="685800" indent="-457200">
              <a:lnSpc>
                <a:spcPts val="4512"/>
              </a:lnSpc>
              <a:buFont typeface="Courier New" panose="02070309020205020404" pitchFamily="49" charset="0"/>
              <a:buChar char="o"/>
            </a:pPr>
            <a:r>
              <a:rPr lang="ru" b="1" dirty="0" smtClean="0">
                <a:latin typeface="Arial"/>
              </a:rPr>
              <a:t>Философии</a:t>
            </a:r>
            <a:endParaRPr lang="ru" b="1" dirty="0">
              <a:latin typeface="Arial"/>
            </a:endParaRPr>
          </a:p>
          <a:p>
            <a:endParaRPr lang="en-US" dirty="0"/>
          </a:p>
        </p:txBody>
      </p:sp>
    </p:spTree>
    <p:extLst>
      <p:ext uri="{BB962C8B-B14F-4D97-AF65-F5344CB8AC3E}">
        <p14:creationId xmlns:p14="http://schemas.microsoft.com/office/powerpoint/2010/main" val="2558523429"/>
      </p:ext>
    </p:extLst>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 b="1" dirty="0">
                <a:solidFill>
                  <a:srgbClr val="000080"/>
                </a:solidFill>
                <a:latin typeface="Arial"/>
              </a:rPr>
              <a:t>Религиозный мир. </a:t>
            </a:r>
            <a:r>
              <a:rPr lang="ru" b="1" dirty="0" smtClean="0">
                <a:solidFill>
                  <a:srgbClr val="000080"/>
                </a:solidFill>
                <a:latin typeface="Arial"/>
              </a:rPr>
              <a:t>Иудаизм</a:t>
            </a:r>
            <a:endParaRPr lang="en-US" dirty="0"/>
          </a:p>
        </p:txBody>
      </p:sp>
      <p:sp>
        <p:nvSpPr>
          <p:cNvPr id="3" name="Content Placeholder 2"/>
          <p:cNvSpPr>
            <a:spLocks noGrp="1"/>
          </p:cNvSpPr>
          <p:nvPr>
            <p:ph idx="1"/>
          </p:nvPr>
        </p:nvSpPr>
        <p:spPr/>
        <p:txBody>
          <a:bodyPr/>
          <a:lstStyle/>
          <a:p>
            <a:pPr marL="1067816" indent="-457200">
              <a:lnSpc>
                <a:spcPts val="4512"/>
              </a:lnSpc>
              <a:buFont typeface="Courier New" panose="02070309020205020404" pitchFamily="49" charset="0"/>
              <a:buChar char="o"/>
            </a:pPr>
            <a:r>
              <a:rPr lang="ru" sz="3200" b="1" dirty="0">
                <a:latin typeface="Arial"/>
              </a:rPr>
              <a:t>Храм</a:t>
            </a:r>
          </a:p>
          <a:p>
            <a:pPr marL="1067816" indent="-457200">
              <a:lnSpc>
                <a:spcPts val="4512"/>
              </a:lnSpc>
              <a:buFont typeface="Courier New" panose="02070309020205020404" pitchFamily="49" charset="0"/>
              <a:buChar char="o"/>
            </a:pPr>
            <a:r>
              <a:rPr lang="ru" sz="3200" b="1" dirty="0" smtClean="0">
                <a:latin typeface="Arial"/>
              </a:rPr>
              <a:t>Синагога</a:t>
            </a:r>
            <a:endParaRPr lang="ru" sz="3200" b="1" dirty="0">
              <a:latin typeface="Arial"/>
            </a:endParaRPr>
          </a:p>
          <a:p>
            <a:pPr marL="1067816" indent="-457200">
              <a:lnSpc>
                <a:spcPts val="4512"/>
              </a:lnSpc>
              <a:buFont typeface="Courier New" panose="02070309020205020404" pitchFamily="49" charset="0"/>
              <a:buChar char="o"/>
            </a:pPr>
            <a:r>
              <a:rPr lang="ru" sz="3200" b="1" dirty="0" smtClean="0">
                <a:latin typeface="Arial"/>
              </a:rPr>
              <a:t>Священный год</a:t>
            </a:r>
          </a:p>
          <a:p>
            <a:pPr marL="1067816" indent="-457200">
              <a:lnSpc>
                <a:spcPts val="4512"/>
              </a:lnSpc>
              <a:buFont typeface="Courier New" panose="02070309020205020404" pitchFamily="49" charset="0"/>
              <a:buChar char="o"/>
            </a:pPr>
            <a:r>
              <a:rPr lang="ru" sz="3200" b="1" dirty="0">
                <a:latin typeface="Arial"/>
              </a:rPr>
              <a:t>Секты </a:t>
            </a:r>
            <a:r>
              <a:rPr lang="ru" sz="3200" b="1" dirty="0" smtClean="0">
                <a:latin typeface="Arial"/>
              </a:rPr>
              <a:t>иудаизма</a:t>
            </a:r>
          </a:p>
          <a:p>
            <a:pPr marL="1067816" indent="-457200">
              <a:lnSpc>
                <a:spcPts val="4512"/>
              </a:lnSpc>
              <a:buFont typeface="Courier New" panose="02070309020205020404" pitchFamily="49" charset="0"/>
              <a:buChar char="o"/>
            </a:pPr>
            <a:r>
              <a:rPr lang="ru" sz="3200" b="1" dirty="0">
                <a:latin typeface="Arial"/>
              </a:rPr>
              <a:t>Рассеяние</a:t>
            </a:r>
          </a:p>
          <a:p>
            <a:pPr marL="610616" indent="0">
              <a:lnSpc>
                <a:spcPts val="4512"/>
              </a:lnSpc>
            </a:pPr>
            <a:endParaRPr lang="ru" b="1" dirty="0">
              <a:latin typeface="Arial"/>
            </a:endParaRPr>
          </a:p>
          <a:p>
            <a:endParaRPr lang="en-US" dirty="0"/>
          </a:p>
        </p:txBody>
      </p:sp>
    </p:spTree>
    <p:extLst>
      <p:ext uri="{BB962C8B-B14F-4D97-AF65-F5344CB8AC3E}">
        <p14:creationId xmlns:p14="http://schemas.microsoft.com/office/powerpoint/2010/main" val="12404469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784860" y="118326"/>
            <a:ext cx="7574280" cy="6541008"/>
          </a:xfrm>
          <a:prstGeom prst="rect">
            <a:avLst/>
          </a:prstGeom>
        </p:spPr>
      </p:pic>
    </p:spTree>
    <p:extLst>
      <p:ext uri="{BB962C8B-B14F-4D97-AF65-F5344CB8AC3E}">
        <p14:creationId xmlns:p14="http://schemas.microsoft.com/office/powerpoint/2010/main" val="28655847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49" t="-5213" r="-149" b="15545"/>
          <a:stretch/>
        </p:blipFill>
        <p:spPr>
          <a:xfrm>
            <a:off x="-1" y="1591347"/>
            <a:ext cx="9144001" cy="5164295"/>
          </a:xfrm>
          <a:prstGeom prst="rect">
            <a:avLst/>
          </a:prstGeom>
        </p:spPr>
      </p:pic>
      <p:sp>
        <p:nvSpPr>
          <p:cNvPr id="5" name="TextBox 4"/>
          <p:cNvSpPr txBox="1"/>
          <p:nvPr/>
        </p:nvSpPr>
        <p:spPr>
          <a:xfrm>
            <a:off x="1173707" y="477672"/>
            <a:ext cx="7438030" cy="769441"/>
          </a:xfrm>
          <a:prstGeom prst="rect">
            <a:avLst/>
          </a:prstGeom>
          <a:noFill/>
        </p:spPr>
        <p:txBody>
          <a:bodyPr wrap="square" rtlCol="0">
            <a:spAutoFit/>
          </a:bodyPr>
          <a:lstStyle/>
          <a:p>
            <a:r>
              <a:rPr lang="ru-RU" sz="4400" dirty="0" smtClean="0"/>
              <a:t>Храм Ирода</a:t>
            </a:r>
            <a:endParaRPr lang="en-US" sz="4400" dirty="0"/>
          </a:p>
        </p:txBody>
      </p:sp>
    </p:spTree>
    <p:extLst>
      <p:ext uri="{BB962C8B-B14F-4D97-AF65-F5344CB8AC3E}">
        <p14:creationId xmlns:p14="http://schemas.microsoft.com/office/powerpoint/2010/main" val="7829966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t="2456" b="2710"/>
          <a:stretch/>
        </p:blipFill>
        <p:spPr>
          <a:xfrm>
            <a:off x="1821716" y="204716"/>
            <a:ext cx="5514908" cy="6428096"/>
          </a:xfrm>
          <a:prstGeom prst="rect">
            <a:avLst/>
          </a:prstGeom>
        </p:spPr>
      </p:pic>
    </p:spTree>
    <p:extLst>
      <p:ext uri="{BB962C8B-B14F-4D97-AF65-F5344CB8AC3E}">
        <p14:creationId xmlns:p14="http://schemas.microsoft.com/office/powerpoint/2010/main" val="42916037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Синагога</a:t>
            </a:r>
            <a:endParaRPr lang="en-US" dirty="0"/>
          </a:p>
        </p:txBody>
      </p:sp>
      <p:pic>
        <p:nvPicPr>
          <p:cNvPr id="4" name="Picture 3"/>
          <p:cNvPicPr>
            <a:picLocks noChangeAspect="1"/>
          </p:cNvPicPr>
          <p:nvPr/>
        </p:nvPicPr>
        <p:blipFill>
          <a:blip r:embed="rId3"/>
          <a:stretch>
            <a:fillRect/>
          </a:stretch>
        </p:blipFill>
        <p:spPr>
          <a:xfrm>
            <a:off x="5439692" y="365126"/>
            <a:ext cx="3471445" cy="6370674"/>
          </a:xfrm>
          <a:prstGeom prst="rect">
            <a:avLst/>
          </a:prstGeom>
        </p:spPr>
      </p:pic>
      <p:pic>
        <p:nvPicPr>
          <p:cNvPr id="5" name="Picture 4"/>
          <p:cNvPicPr>
            <a:picLocks noChangeAspect="1"/>
          </p:cNvPicPr>
          <p:nvPr/>
        </p:nvPicPr>
        <p:blipFill>
          <a:blip r:embed="rId4"/>
          <a:stretch>
            <a:fillRect/>
          </a:stretch>
        </p:blipFill>
        <p:spPr>
          <a:xfrm>
            <a:off x="851987" y="1476815"/>
            <a:ext cx="3742944" cy="3328416"/>
          </a:xfrm>
          <a:prstGeom prst="rect">
            <a:avLst/>
          </a:prstGeom>
        </p:spPr>
      </p:pic>
      <p:sp>
        <p:nvSpPr>
          <p:cNvPr id="7" name="Rectangle 6"/>
          <p:cNvSpPr/>
          <p:nvPr/>
        </p:nvSpPr>
        <p:spPr>
          <a:xfrm>
            <a:off x="212769" y="4954364"/>
            <a:ext cx="2251881" cy="1302921"/>
          </a:xfrm>
          <a:prstGeom prst="rect">
            <a:avLst/>
          </a:prstGeom>
        </p:spPr>
        <p:txBody>
          <a:bodyPr wrap="square" numCol="1">
            <a:spAutoFit/>
          </a:bodyPr>
          <a:lstStyle/>
          <a:p>
            <a:pPr indent="0">
              <a:spcBef>
                <a:spcPts val="350"/>
              </a:spcBef>
            </a:pPr>
            <a:r>
              <a:rPr lang="ru" dirty="0">
                <a:solidFill>
                  <a:srgbClr val="454545"/>
                </a:solidFill>
              </a:rPr>
              <a:t>А </a:t>
            </a:r>
            <a:r>
              <a:rPr lang="ru" dirty="0">
                <a:solidFill>
                  <a:srgbClr val="5D5D5D"/>
                </a:solidFill>
              </a:rPr>
              <a:t>Апсида </a:t>
            </a:r>
          </a:p>
          <a:p>
            <a:pPr indent="0">
              <a:spcBef>
                <a:spcPts val="350"/>
              </a:spcBef>
            </a:pPr>
            <a:r>
              <a:rPr lang="ru" dirty="0">
                <a:solidFill>
                  <a:srgbClr val="454545"/>
                </a:solidFill>
              </a:rPr>
              <a:t>Б </a:t>
            </a:r>
            <a:r>
              <a:rPr lang="ru" dirty="0">
                <a:solidFill>
                  <a:srgbClr val="5D5D5D"/>
                </a:solidFill>
              </a:rPr>
              <a:t>Ковчег </a:t>
            </a:r>
          </a:p>
          <a:p>
            <a:pPr indent="0">
              <a:spcBef>
                <a:spcPts val="350"/>
              </a:spcBef>
            </a:pPr>
            <a:r>
              <a:rPr lang="ru" dirty="0">
                <a:solidFill>
                  <a:srgbClr val="454545"/>
                </a:solidFill>
              </a:rPr>
              <a:t>В </a:t>
            </a:r>
            <a:r>
              <a:rPr lang="ru" dirty="0" smtClean="0">
                <a:solidFill>
                  <a:srgbClr val="5D5D5D"/>
                </a:solidFill>
              </a:rPr>
              <a:t>Поддерживающие колонны</a:t>
            </a:r>
            <a:endParaRPr lang="ru" dirty="0">
              <a:solidFill>
                <a:srgbClr val="5D5D5D"/>
              </a:solidFill>
            </a:endParaRPr>
          </a:p>
        </p:txBody>
      </p:sp>
      <p:sp>
        <p:nvSpPr>
          <p:cNvPr id="9" name="Rectangle 8"/>
          <p:cNvSpPr/>
          <p:nvPr/>
        </p:nvSpPr>
        <p:spPr>
          <a:xfrm>
            <a:off x="2887031" y="4954364"/>
            <a:ext cx="2135875" cy="1477328"/>
          </a:xfrm>
          <a:prstGeom prst="rect">
            <a:avLst/>
          </a:prstGeom>
        </p:spPr>
        <p:txBody>
          <a:bodyPr wrap="square">
            <a:spAutoFit/>
          </a:bodyPr>
          <a:lstStyle/>
          <a:p>
            <a:pPr indent="0"/>
            <a:r>
              <a:rPr lang="ru" dirty="0">
                <a:solidFill>
                  <a:srgbClr val="454545"/>
                </a:solidFill>
              </a:rPr>
              <a:t>Г </a:t>
            </a:r>
            <a:r>
              <a:rPr lang="ru" dirty="0">
                <a:solidFill>
                  <a:srgbClr val="5D5D5D"/>
                </a:solidFill>
              </a:rPr>
              <a:t>Неф</a:t>
            </a:r>
          </a:p>
          <a:p>
            <a:pPr indent="0"/>
            <a:r>
              <a:rPr lang="ru" dirty="0">
                <a:solidFill>
                  <a:srgbClr val="5D5D5D"/>
                </a:solidFill>
              </a:rPr>
              <a:t>Д Скамьи из камня Е Ворота </a:t>
            </a:r>
            <a:endParaRPr lang="ru" dirty="0" smtClean="0">
              <a:solidFill>
                <a:srgbClr val="5D5D5D"/>
              </a:solidFill>
            </a:endParaRPr>
          </a:p>
          <a:p>
            <a:pPr indent="0"/>
            <a:r>
              <a:rPr lang="ru" dirty="0" smtClean="0">
                <a:solidFill>
                  <a:srgbClr val="454545"/>
                </a:solidFill>
              </a:rPr>
              <a:t>Ж </a:t>
            </a:r>
            <a:r>
              <a:rPr lang="ru" dirty="0">
                <a:solidFill>
                  <a:srgbClr val="5D5D5D"/>
                </a:solidFill>
              </a:rPr>
              <a:t>Помост </a:t>
            </a:r>
            <a:endParaRPr lang="ru" dirty="0" smtClean="0">
              <a:solidFill>
                <a:srgbClr val="5D5D5D"/>
              </a:solidFill>
            </a:endParaRPr>
          </a:p>
          <a:p>
            <a:pPr indent="0"/>
            <a:r>
              <a:rPr lang="ru" dirty="0">
                <a:solidFill>
                  <a:srgbClr val="5D5D5D"/>
                </a:solidFill>
              </a:rPr>
              <a:t>З</a:t>
            </a:r>
            <a:r>
              <a:rPr lang="ru" dirty="0" smtClean="0">
                <a:solidFill>
                  <a:srgbClr val="5D5D5D"/>
                </a:solidFill>
              </a:rPr>
              <a:t> </a:t>
            </a:r>
            <a:r>
              <a:rPr lang="ru" dirty="0">
                <a:solidFill>
                  <a:srgbClr val="5D5D5D"/>
                </a:solidFill>
              </a:rPr>
              <a:t>Скрижали Закона</a:t>
            </a:r>
            <a:endParaRPr lang="ru" dirty="0">
              <a:solidFill>
                <a:srgbClr val="5D5D5D"/>
              </a:solidFill>
            </a:endParaRPr>
          </a:p>
        </p:txBody>
      </p:sp>
    </p:spTree>
    <p:extLst>
      <p:ext uri="{BB962C8B-B14F-4D97-AF65-F5344CB8AC3E}">
        <p14:creationId xmlns:p14="http://schemas.microsoft.com/office/powerpoint/2010/main" val="42848471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501" y="122827"/>
            <a:ext cx="9140228" cy="6550928"/>
          </a:xfrm>
        </p:spPr>
      </p:pic>
    </p:spTree>
    <p:extLst>
      <p:ext uri="{BB962C8B-B14F-4D97-AF65-F5344CB8AC3E}">
        <p14:creationId xmlns:p14="http://schemas.microsoft.com/office/powerpoint/2010/main" val="34119379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093" y="143283"/>
            <a:ext cx="9193697" cy="6714717"/>
          </a:xfrm>
        </p:spPr>
      </p:pic>
    </p:spTree>
    <p:extLst>
      <p:ext uri="{BB962C8B-B14F-4D97-AF65-F5344CB8AC3E}">
        <p14:creationId xmlns:p14="http://schemas.microsoft.com/office/powerpoint/2010/main" val="5997248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ru-RU" dirty="0" smtClean="0"/>
              <a:t>Римские императоры</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36991131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8782" y="27791"/>
            <a:ext cx="6228095" cy="6830145"/>
          </a:xfrm>
          <a:prstGeom prst="rect">
            <a:avLst/>
          </a:prstGeom>
          <a:noFill/>
          <a:ln>
            <a:noFill/>
          </a:ln>
        </p:spPr>
      </p:pic>
    </p:spTree>
    <p:extLst>
      <p:ext uri="{BB962C8B-B14F-4D97-AF65-F5344CB8AC3E}">
        <p14:creationId xmlns:p14="http://schemas.microsoft.com/office/powerpoint/2010/main" val="279599699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224819" y="1469841"/>
            <a:ext cx="2656494" cy="1232365"/>
          </a:xfrm>
          <a:prstGeom prst="rect">
            <a:avLst/>
          </a:prstGeom>
          <a:noFill/>
          <a:ln>
            <a:noFill/>
          </a:ln>
        </p:spPr>
        <p:txBody>
          <a:bodyPr vert="horz" lIns="81638" tIns="40819" rIns="81638" bIns="40819" anchorCtr="0" compatLnSpc="0">
            <a:spAutoFit/>
          </a:bodyPr>
          <a:lstStyle/>
          <a:p>
            <a:pPr marL="310228" indent="-310228" hangingPunct="0"/>
            <a:r>
              <a:rPr lang="ru-RU" sz="2540">
                <a:solidFill>
                  <a:srgbClr val="000000"/>
                </a:solidFill>
                <a:latin typeface="Albany AMT" pitchFamily="18"/>
                <a:ea typeface="Albany AMT" pitchFamily="2"/>
                <a:cs typeface="Lucidasans" pitchFamily="2"/>
              </a:rPr>
              <a:t>Август Октавиан</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792" y="205096"/>
            <a:ext cx="4318000" cy="6502400"/>
          </a:xfrm>
          <a:prstGeom prst="rect">
            <a:avLst/>
          </a:prstGeom>
        </p:spPr>
      </p:pic>
    </p:spTree>
    <p:extLst>
      <p:ext uri="{BB962C8B-B14F-4D97-AF65-F5344CB8AC3E}">
        <p14:creationId xmlns:p14="http://schemas.microsoft.com/office/powerpoint/2010/main" val="367572080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69481" y="1535152"/>
            <a:ext cx="1983403" cy="657401"/>
          </a:xfrm>
          <a:prstGeom prst="rect">
            <a:avLst/>
          </a:prstGeom>
          <a:noFill/>
          <a:ln>
            <a:noFill/>
          </a:ln>
        </p:spPr>
        <p:txBody>
          <a:bodyPr vert="horz" wrap="square" lIns="81638" tIns="40819" rIns="81638" bIns="40819" anchorCtr="0" compatLnSpc="0">
            <a:spAutoFit/>
          </a:bodyPr>
          <a:lstStyle/>
          <a:p>
            <a:pPr marL="310228" indent="-310228" hangingPunct="0"/>
            <a:r>
              <a:rPr lang="ru-RU" sz="2540" dirty="0">
                <a:solidFill>
                  <a:srgbClr val="000000"/>
                </a:solidFill>
                <a:latin typeface="Albany AMT" pitchFamily="18"/>
                <a:ea typeface="Albany AMT" pitchFamily="2"/>
                <a:cs typeface="Lucidasans" pitchFamily="2"/>
              </a:rPr>
              <a:t>Тиберий</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7360" y="0"/>
            <a:ext cx="3748768" cy="6858000"/>
          </a:xfrm>
          <a:prstGeom prst="rect">
            <a:avLst/>
          </a:prstGeom>
        </p:spPr>
      </p:pic>
    </p:spTree>
    <p:extLst>
      <p:ext uri="{BB962C8B-B14F-4D97-AF65-F5344CB8AC3E}">
        <p14:creationId xmlns:p14="http://schemas.microsoft.com/office/powerpoint/2010/main" val="295162351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552" y="503801"/>
            <a:ext cx="3412935" cy="4843935"/>
          </a:xfrm>
          <a:prstGeom prst="rect">
            <a:avLst/>
          </a:prstGeom>
          <a:noFill/>
          <a:ln>
            <a:noFill/>
          </a:ln>
        </p:spPr>
      </p:pic>
      <p:sp>
        <p:nvSpPr>
          <p:cNvPr id="4" name="TextBox 3"/>
          <p:cNvSpPr txBox="1"/>
          <p:nvPr/>
        </p:nvSpPr>
        <p:spPr>
          <a:xfrm>
            <a:off x="5061544" y="1633117"/>
            <a:ext cx="2007996" cy="657401"/>
          </a:xfrm>
          <a:prstGeom prst="rect">
            <a:avLst/>
          </a:prstGeom>
          <a:noFill/>
          <a:ln>
            <a:noFill/>
          </a:ln>
        </p:spPr>
        <p:txBody>
          <a:bodyPr vert="horz" wrap="square" lIns="81638" tIns="40819" rIns="81638" bIns="40819" anchorCtr="0" compatLnSpc="0">
            <a:spAutoFit/>
          </a:bodyPr>
          <a:lstStyle/>
          <a:p>
            <a:pPr marL="310228" indent="-310228" hangingPunct="0"/>
            <a:r>
              <a:rPr lang="ru-RU" sz="2540" dirty="0">
                <a:solidFill>
                  <a:srgbClr val="000000"/>
                </a:solidFill>
                <a:latin typeface="Albany AMT" pitchFamily="18"/>
                <a:ea typeface="Albany AMT" pitchFamily="2"/>
                <a:cs typeface="Lucidasans" pitchFamily="2"/>
              </a:rPr>
              <a:t>Клавдий</a:t>
            </a:r>
          </a:p>
        </p:txBody>
      </p:sp>
    </p:spTree>
    <p:extLst>
      <p:ext uri="{BB962C8B-B14F-4D97-AF65-F5344CB8AC3E}">
        <p14:creationId xmlns:p14="http://schemas.microsoft.com/office/powerpoint/2010/main" val="220314626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770" y="361169"/>
            <a:ext cx="3514344" cy="4830384"/>
          </a:xfrm>
          <a:prstGeom prst="rect">
            <a:avLst/>
          </a:prstGeom>
          <a:noFill/>
          <a:ln>
            <a:noFill/>
          </a:ln>
        </p:spPr>
      </p:pic>
      <p:sp>
        <p:nvSpPr>
          <p:cNvPr id="4" name="TextBox 3"/>
          <p:cNvSpPr txBox="1"/>
          <p:nvPr/>
        </p:nvSpPr>
        <p:spPr>
          <a:xfrm>
            <a:off x="4571717" y="1959667"/>
            <a:ext cx="1296820" cy="575262"/>
          </a:xfrm>
          <a:prstGeom prst="rect">
            <a:avLst/>
          </a:prstGeom>
          <a:noFill/>
          <a:ln>
            <a:noFill/>
          </a:ln>
        </p:spPr>
        <p:txBody>
          <a:bodyPr vert="horz" wrap="square" lIns="81638" tIns="40819" rIns="81638" bIns="40819" anchorCtr="0" compatLnSpc="0">
            <a:spAutoFit/>
          </a:bodyPr>
          <a:lstStyle/>
          <a:p>
            <a:pPr hangingPunct="0"/>
            <a:r>
              <a:rPr lang="ru-RU" sz="2177" dirty="0">
                <a:latin typeface="Albany AMT" pitchFamily="18"/>
                <a:ea typeface="Albany AMT" pitchFamily="2"/>
                <a:cs typeface="Lucidasans" pitchFamily="2"/>
              </a:rPr>
              <a:t>Нерон</a:t>
            </a:r>
          </a:p>
        </p:txBody>
      </p:sp>
    </p:spTree>
    <p:extLst>
      <p:ext uri="{BB962C8B-B14F-4D97-AF65-F5344CB8AC3E}">
        <p14:creationId xmlns:p14="http://schemas.microsoft.com/office/powerpoint/2010/main" val="87958535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3154" y="490187"/>
            <a:ext cx="3484580" cy="4870837"/>
          </a:xfrm>
          <a:prstGeom prst="rect">
            <a:avLst/>
          </a:prstGeom>
          <a:noFill/>
          <a:ln>
            <a:noFill/>
          </a:ln>
        </p:spPr>
      </p:pic>
      <p:sp>
        <p:nvSpPr>
          <p:cNvPr id="4" name="TextBox 3"/>
          <p:cNvSpPr txBox="1"/>
          <p:nvPr/>
        </p:nvSpPr>
        <p:spPr>
          <a:xfrm>
            <a:off x="2161116" y="1959668"/>
            <a:ext cx="977869" cy="575262"/>
          </a:xfrm>
          <a:prstGeom prst="rect">
            <a:avLst/>
          </a:prstGeom>
          <a:noFill/>
          <a:ln>
            <a:noFill/>
          </a:ln>
        </p:spPr>
        <p:txBody>
          <a:bodyPr vert="horz" wrap="square" lIns="81638" tIns="40819" rIns="81638" bIns="40819" anchorCtr="0" compatLnSpc="0">
            <a:spAutoFit/>
          </a:bodyPr>
          <a:lstStyle/>
          <a:p>
            <a:pPr hangingPunct="0"/>
            <a:r>
              <a:rPr lang="ru-RU" sz="2177" dirty="0">
                <a:latin typeface="Albany AMT" pitchFamily="18"/>
                <a:ea typeface="Albany AMT" pitchFamily="2"/>
                <a:cs typeface="Lucidasans" pitchFamily="2"/>
              </a:rPr>
              <a:t>Тит</a:t>
            </a:r>
          </a:p>
        </p:txBody>
      </p:sp>
    </p:spTree>
    <p:extLst>
      <p:ext uri="{BB962C8B-B14F-4D97-AF65-F5344CB8AC3E}">
        <p14:creationId xmlns:p14="http://schemas.microsoft.com/office/powerpoint/2010/main" val="91368874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290</TotalTime>
  <Words>12783</Words>
  <Application>Microsoft Office PowerPoint</Application>
  <PresentationFormat>On-screen Show (4:3)</PresentationFormat>
  <Paragraphs>272</Paragraphs>
  <Slides>28</Slides>
  <Notes>28</Notes>
  <HiddenSlides>5</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28</vt:i4>
      </vt:variant>
    </vt:vector>
  </HeadingPairs>
  <TitlesOfParts>
    <vt:vector size="37" baseType="lpstr">
      <vt:lpstr>Albany AMT</vt:lpstr>
      <vt:lpstr>Arial</vt:lpstr>
      <vt:lpstr>Calibri</vt:lpstr>
      <vt:lpstr>Calibri Light</vt:lpstr>
      <vt:lpstr>Courier New</vt:lpstr>
      <vt:lpstr>Lucidasans</vt:lpstr>
      <vt:lpstr>StarSymbol</vt:lpstr>
      <vt:lpstr>Times New Roman</vt:lpstr>
      <vt:lpstr>Office Theme</vt:lpstr>
      <vt:lpstr>МИР, В КОТОРЫЙ ПРИШЕЛ ХРИСТОС</vt:lpstr>
      <vt:lpstr>PowerPoint Presentation</vt:lpstr>
      <vt:lpstr>Римские императоры</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Цари иудеи</vt:lpstr>
      <vt:lpstr>PowerPoint Presentation</vt:lpstr>
      <vt:lpstr>PowerPoint Presentation</vt:lpstr>
      <vt:lpstr>PowerPoint Presentation</vt:lpstr>
      <vt:lpstr>Политическая, общественная и экономическая жизнь новозаветного периодаНового Завета</vt:lpstr>
      <vt:lpstr>PowerPoint Presentation</vt:lpstr>
      <vt:lpstr>Культурные достижения</vt:lpstr>
      <vt:lpstr>PowerPoint Presentation</vt:lpstr>
      <vt:lpstr>НРАВСТВЕННОЕ СОСТОЯНИЕ ОБЩЕСТВА</vt:lpstr>
      <vt:lpstr>НРАВСТВЕННОЕ СОСТОЯНИЕ ОБЩЕСТВА</vt:lpstr>
      <vt:lpstr>Религиозный мир. Язычество</vt:lpstr>
      <vt:lpstr>Религиозный мир. Иудаизм</vt:lpstr>
      <vt:lpstr>PowerPoint Presentation</vt:lpstr>
      <vt:lpstr>PowerPoint Presentation</vt:lpstr>
      <vt:lpstr>PowerPoint Presentation</vt:lpstr>
      <vt:lpstr>Синагога</vt:lpstr>
      <vt:lpstr>PowerPoint Presentation</vt:lpstr>
      <vt:lpstr>PowerPoint Presentation</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МИР, В КОТОРЫЙ ПРИШЕЛ ХРИСТОС</dc:title>
  <dc:creator>Aleksey Muravyev</dc:creator>
  <cp:lastModifiedBy>Aleksey Muravyev</cp:lastModifiedBy>
  <cp:revision>17</cp:revision>
  <cp:lastPrinted>2015-01-11T22:59:14Z</cp:lastPrinted>
  <dcterms:created xsi:type="dcterms:W3CDTF">2015-01-11T18:15:30Z</dcterms:created>
  <dcterms:modified xsi:type="dcterms:W3CDTF">2015-01-11T23:06:12Z</dcterms:modified>
</cp:coreProperties>
</file>